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8" r:id="rId3"/>
    <p:sldId id="258" r:id="rId4"/>
    <p:sldId id="262" r:id="rId5"/>
    <p:sldId id="291" r:id="rId6"/>
    <p:sldId id="263" r:id="rId7"/>
    <p:sldId id="260" r:id="rId8"/>
    <p:sldId id="259" r:id="rId9"/>
    <p:sldId id="278" r:id="rId10"/>
    <p:sldId id="261" r:id="rId11"/>
    <p:sldId id="292" r:id="rId12"/>
    <p:sldId id="290" r:id="rId13"/>
    <p:sldId id="289" r:id="rId14"/>
    <p:sldId id="286" r:id="rId15"/>
    <p:sldId id="265" r:id="rId16"/>
    <p:sldId id="267" r:id="rId17"/>
    <p:sldId id="264" r:id="rId18"/>
    <p:sldId id="280" r:id="rId19"/>
    <p:sldId id="283" r:id="rId20"/>
    <p:sldId id="266" r:id="rId21"/>
    <p:sldId id="269" r:id="rId22"/>
    <p:sldId id="279" r:id="rId23"/>
    <p:sldId id="268" r:id="rId24"/>
    <p:sldId id="270" r:id="rId25"/>
    <p:sldId id="285" r:id="rId26"/>
    <p:sldId id="271" r:id="rId27"/>
    <p:sldId id="293" r:id="rId28"/>
    <p:sldId id="294" r:id="rId29"/>
    <p:sldId id="295" r:id="rId30"/>
    <p:sldId id="296" r:id="rId31"/>
    <p:sldId id="281" r:id="rId32"/>
    <p:sldId id="272" r:id="rId33"/>
    <p:sldId id="282" r:id="rId34"/>
    <p:sldId id="275"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A0E"/>
    <a:srgbClr val="EC1CEC"/>
    <a:srgbClr val="F315F3"/>
    <a:srgbClr val="C5F513"/>
    <a:srgbClr val="C50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89" autoAdjust="0"/>
  </p:normalViewPr>
  <p:slideViewPr>
    <p:cSldViewPr snapToGrid="0">
      <p:cViewPr varScale="1">
        <p:scale>
          <a:sx n="81" d="100"/>
          <a:sy n="81" d="100"/>
        </p:scale>
        <p:origin x="60" y="156"/>
      </p:cViewPr>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6127F-E057-4018-BAD7-C0047CD52982}"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5156A0BF-7F86-40B5-B5ED-0C153C905883}">
      <dgm:prSet phldrT="[テキスト]" custT="1"/>
      <dgm:spPr/>
      <dgm:t>
        <a:bodyPr/>
        <a:lstStyle/>
        <a:p>
          <a:r>
            <a:rPr kumimoji="1" lang="ja-JP" altLang="en-US" sz="2800" b="1" dirty="0">
              <a:latin typeface="HG丸ｺﾞｼｯｸM-PRO" panose="020F0600000000000000" pitchFamily="50" charset="-128"/>
              <a:ea typeface="HG丸ｺﾞｼｯｸM-PRO" panose="020F0600000000000000" pitchFamily="50" charset="-128"/>
            </a:rPr>
            <a:t>エネルギー不足</a:t>
          </a:r>
        </a:p>
      </dgm:t>
    </dgm:pt>
    <dgm:pt modelId="{C816303F-72C2-4958-9CD2-E6A1530A5792}" type="parTrans" cxnId="{F03B917C-5B86-4B98-9BB2-09188D8415A3}">
      <dgm:prSet/>
      <dgm:spPr/>
      <dgm:t>
        <a:bodyPr/>
        <a:lstStyle/>
        <a:p>
          <a:endParaRPr kumimoji="1" lang="ja-JP" altLang="en-US"/>
        </a:p>
      </dgm:t>
    </dgm:pt>
    <dgm:pt modelId="{F171E470-A1EB-4073-B76D-7D45850F00D1}" type="sibTrans" cxnId="{F03B917C-5B86-4B98-9BB2-09188D8415A3}">
      <dgm:prSet/>
      <dgm:spPr/>
      <dgm:t>
        <a:bodyPr/>
        <a:lstStyle/>
        <a:p>
          <a:endParaRPr kumimoji="1" lang="ja-JP" altLang="en-US"/>
        </a:p>
      </dgm:t>
    </dgm:pt>
    <dgm:pt modelId="{DEAA8279-61E3-43A5-942E-357BE7FF2096}">
      <dgm:prSet phldrT="[テキスト]" custT="1"/>
      <dgm:spPr/>
      <dgm:t>
        <a:bodyPr/>
        <a:lstStyle/>
        <a:p>
          <a:r>
            <a:rPr kumimoji="1" lang="ja-JP" altLang="en-US" sz="2800" b="1" dirty="0">
              <a:latin typeface="HG丸ｺﾞｼｯｸM-PRO" panose="020F0600000000000000" pitchFamily="50" charset="-128"/>
              <a:ea typeface="HG丸ｺﾞｼｯｸM-PRO" panose="020F0600000000000000" pitchFamily="50" charset="-128"/>
            </a:rPr>
            <a:t>体重減少</a:t>
          </a:r>
        </a:p>
      </dgm:t>
    </dgm:pt>
    <dgm:pt modelId="{6C7C19C0-E45B-45D9-8731-7E531AC01EB8}" type="parTrans" cxnId="{8AC1219B-5B17-45FF-80AC-D7FDA1160629}">
      <dgm:prSet/>
      <dgm:spPr/>
      <dgm:t>
        <a:bodyPr/>
        <a:lstStyle/>
        <a:p>
          <a:endParaRPr kumimoji="1" lang="ja-JP" altLang="en-US"/>
        </a:p>
      </dgm:t>
    </dgm:pt>
    <dgm:pt modelId="{5977E867-7982-499C-8794-1564BA7CCA15}" type="sibTrans" cxnId="{8AC1219B-5B17-45FF-80AC-D7FDA1160629}">
      <dgm:prSet/>
      <dgm:spPr/>
      <dgm:t>
        <a:bodyPr/>
        <a:lstStyle/>
        <a:p>
          <a:endParaRPr kumimoji="1" lang="ja-JP" altLang="en-US"/>
        </a:p>
      </dgm:t>
    </dgm:pt>
    <dgm:pt modelId="{7C1617AF-BB46-4C30-B308-4F254597E6D1}">
      <dgm:prSet phldrT="[テキスト]" custT="1"/>
      <dgm:spPr/>
      <dgm:t>
        <a:bodyPr/>
        <a:lstStyle/>
        <a:p>
          <a:r>
            <a:rPr kumimoji="1" lang="ja-JP" altLang="en-US" sz="2800" b="1" dirty="0">
              <a:latin typeface="HG丸ｺﾞｼｯｸM-PRO" panose="020F0600000000000000" pitchFamily="50" charset="-128"/>
              <a:ea typeface="HG丸ｺﾞｼｯｸM-PRO" panose="020F0600000000000000" pitchFamily="50" charset="-128"/>
            </a:rPr>
            <a:t>オーバー</a:t>
          </a:r>
          <a:endParaRPr kumimoji="1" lang="en-US" altLang="ja-JP" sz="2800" b="1" dirty="0">
            <a:latin typeface="HG丸ｺﾞｼｯｸM-PRO" panose="020F0600000000000000" pitchFamily="50" charset="-128"/>
            <a:ea typeface="HG丸ｺﾞｼｯｸM-PRO" panose="020F0600000000000000" pitchFamily="50" charset="-128"/>
          </a:endParaRPr>
        </a:p>
        <a:p>
          <a:r>
            <a:rPr kumimoji="1" lang="ja-JP" altLang="en-US" sz="2800" b="1" dirty="0">
              <a:latin typeface="HG丸ｺﾞｼｯｸM-PRO" panose="020F0600000000000000" pitchFamily="50" charset="-128"/>
              <a:ea typeface="HG丸ｺﾞｼｯｸM-PRO" panose="020F0600000000000000" pitchFamily="50" charset="-128"/>
            </a:rPr>
            <a:t>トレーニング</a:t>
          </a:r>
        </a:p>
      </dgm:t>
    </dgm:pt>
    <dgm:pt modelId="{CBD397F3-DC5A-4EDE-A683-52AEC856F795}" type="parTrans" cxnId="{BDABD3CD-5688-4DE2-9936-CA54E0A83C73}">
      <dgm:prSet/>
      <dgm:spPr/>
      <dgm:t>
        <a:bodyPr/>
        <a:lstStyle/>
        <a:p>
          <a:endParaRPr kumimoji="1" lang="ja-JP" altLang="en-US"/>
        </a:p>
      </dgm:t>
    </dgm:pt>
    <dgm:pt modelId="{700DE253-762F-4A41-AF1D-7005741D607A}" type="sibTrans" cxnId="{BDABD3CD-5688-4DE2-9936-CA54E0A83C73}">
      <dgm:prSet/>
      <dgm:spPr/>
      <dgm:t>
        <a:bodyPr/>
        <a:lstStyle/>
        <a:p>
          <a:endParaRPr kumimoji="1" lang="ja-JP" altLang="en-US"/>
        </a:p>
      </dgm:t>
    </dgm:pt>
    <dgm:pt modelId="{CEAE3247-7F9C-4B55-BBF5-9A5BDA98233C}">
      <dgm:prSet phldrT="[テキスト]" custT="1"/>
      <dgm:spPr/>
      <dgm:t>
        <a:bodyPr/>
        <a:lstStyle/>
        <a:p>
          <a:r>
            <a:rPr kumimoji="1" lang="ja-JP" altLang="en-US" sz="2800" b="1" dirty="0">
              <a:latin typeface="HG丸ｺﾞｼｯｸM-PRO" panose="020F0600000000000000" pitchFamily="50" charset="-128"/>
              <a:ea typeface="HG丸ｺﾞｼｯｸM-PRO" panose="020F0600000000000000" pitchFamily="50" charset="-128"/>
            </a:rPr>
            <a:t>ストレス</a:t>
          </a:r>
        </a:p>
      </dgm:t>
    </dgm:pt>
    <dgm:pt modelId="{89BBBF9A-74D0-4562-A043-ADFD361EF10D}" type="parTrans" cxnId="{C4CBB6DB-B528-43F4-9A3E-579445BEF4B6}">
      <dgm:prSet/>
      <dgm:spPr/>
      <dgm:t>
        <a:bodyPr/>
        <a:lstStyle/>
        <a:p>
          <a:endParaRPr kumimoji="1" lang="ja-JP" altLang="en-US"/>
        </a:p>
      </dgm:t>
    </dgm:pt>
    <dgm:pt modelId="{6D217D99-32C9-4FC5-8735-FB742F56C58E}" type="sibTrans" cxnId="{C4CBB6DB-B528-43F4-9A3E-579445BEF4B6}">
      <dgm:prSet/>
      <dgm:spPr/>
      <dgm:t>
        <a:bodyPr/>
        <a:lstStyle/>
        <a:p>
          <a:endParaRPr kumimoji="1" lang="ja-JP" altLang="en-US"/>
        </a:p>
      </dgm:t>
    </dgm:pt>
    <dgm:pt modelId="{99B082C6-8AFC-49D2-98B6-FE6720CD3544}" type="pres">
      <dgm:prSet presAssocID="{8576127F-E057-4018-BAD7-C0047CD52982}" presName="Name0" presStyleCnt="0">
        <dgm:presLayoutVars>
          <dgm:dir/>
          <dgm:resizeHandles val="exact"/>
        </dgm:presLayoutVars>
      </dgm:prSet>
      <dgm:spPr/>
    </dgm:pt>
    <dgm:pt modelId="{ABB5A69F-7623-4986-8DD7-7BAC9E89278C}" type="pres">
      <dgm:prSet presAssocID="{5156A0BF-7F86-40B5-B5ED-0C153C905883}" presName="Name5" presStyleLbl="vennNode1" presStyleIdx="0" presStyleCnt="4" custScaleX="216004" custScaleY="203543" custLinFactNeighborX="26235" custLinFactNeighborY="4316">
        <dgm:presLayoutVars>
          <dgm:bulletEnabled val="1"/>
        </dgm:presLayoutVars>
      </dgm:prSet>
      <dgm:spPr/>
    </dgm:pt>
    <dgm:pt modelId="{A268EA21-C0DA-4746-BA49-C9CEAE4BD7DF}" type="pres">
      <dgm:prSet presAssocID="{F171E470-A1EB-4073-B76D-7D45850F00D1}" presName="space" presStyleCnt="0"/>
      <dgm:spPr/>
    </dgm:pt>
    <dgm:pt modelId="{E644CBFA-BF09-432C-BE1E-32D5C55459E7}" type="pres">
      <dgm:prSet presAssocID="{DEAA8279-61E3-43A5-942E-357BE7FF2096}" presName="Name5" presStyleLbl="vennNode1" presStyleIdx="1" presStyleCnt="4" custScaleX="225388" custScaleY="212232">
        <dgm:presLayoutVars>
          <dgm:bulletEnabled val="1"/>
        </dgm:presLayoutVars>
      </dgm:prSet>
      <dgm:spPr/>
    </dgm:pt>
    <dgm:pt modelId="{DD69CE05-8015-4C00-A61C-41C67C4C0EC8}" type="pres">
      <dgm:prSet presAssocID="{5977E867-7982-499C-8794-1564BA7CCA15}" presName="space" presStyleCnt="0"/>
      <dgm:spPr/>
    </dgm:pt>
    <dgm:pt modelId="{7C3C0332-A317-4C18-AF20-2D6ABF595D9A}" type="pres">
      <dgm:prSet presAssocID="{7C1617AF-BB46-4C30-B308-4F254597E6D1}" presName="Name5" presStyleLbl="vennNode1" presStyleIdx="2" presStyleCnt="4" custScaleX="233892" custScaleY="200453">
        <dgm:presLayoutVars>
          <dgm:bulletEnabled val="1"/>
        </dgm:presLayoutVars>
      </dgm:prSet>
      <dgm:spPr/>
    </dgm:pt>
    <dgm:pt modelId="{2B1DB6BE-7782-45F7-911D-EC9B6C518B32}" type="pres">
      <dgm:prSet presAssocID="{700DE253-762F-4A41-AF1D-7005741D607A}" presName="space" presStyleCnt="0"/>
      <dgm:spPr/>
    </dgm:pt>
    <dgm:pt modelId="{381A8394-BDA5-4538-B045-273B1DF88C4E}" type="pres">
      <dgm:prSet presAssocID="{CEAE3247-7F9C-4B55-BBF5-9A5BDA98233C}" presName="Name5" presStyleLbl="vennNode1" presStyleIdx="3" presStyleCnt="4" custScaleX="198848" custScaleY="187778">
        <dgm:presLayoutVars>
          <dgm:bulletEnabled val="1"/>
        </dgm:presLayoutVars>
      </dgm:prSet>
      <dgm:spPr/>
    </dgm:pt>
  </dgm:ptLst>
  <dgm:cxnLst>
    <dgm:cxn modelId="{39F5B115-9CE6-40A1-8BF5-4A255A2A852A}" type="presOf" srcId="{8576127F-E057-4018-BAD7-C0047CD52982}" destId="{99B082C6-8AFC-49D2-98B6-FE6720CD3544}" srcOrd="0" destOrd="0" presId="urn:microsoft.com/office/officeart/2005/8/layout/venn3"/>
    <dgm:cxn modelId="{CD8B6853-1927-46D9-BF30-A0CAC3206BAF}" type="presOf" srcId="{DEAA8279-61E3-43A5-942E-357BE7FF2096}" destId="{E644CBFA-BF09-432C-BE1E-32D5C55459E7}" srcOrd="0" destOrd="0" presId="urn:microsoft.com/office/officeart/2005/8/layout/venn3"/>
    <dgm:cxn modelId="{F03B917C-5B86-4B98-9BB2-09188D8415A3}" srcId="{8576127F-E057-4018-BAD7-C0047CD52982}" destId="{5156A0BF-7F86-40B5-B5ED-0C153C905883}" srcOrd="0" destOrd="0" parTransId="{C816303F-72C2-4958-9CD2-E6A1530A5792}" sibTransId="{F171E470-A1EB-4073-B76D-7D45850F00D1}"/>
    <dgm:cxn modelId="{72A2F286-500F-470D-8DBA-5DFF94DFE53B}" type="presOf" srcId="{5156A0BF-7F86-40B5-B5ED-0C153C905883}" destId="{ABB5A69F-7623-4986-8DD7-7BAC9E89278C}" srcOrd="0" destOrd="0" presId="urn:microsoft.com/office/officeart/2005/8/layout/venn3"/>
    <dgm:cxn modelId="{8AC1219B-5B17-45FF-80AC-D7FDA1160629}" srcId="{8576127F-E057-4018-BAD7-C0047CD52982}" destId="{DEAA8279-61E3-43A5-942E-357BE7FF2096}" srcOrd="1" destOrd="0" parTransId="{6C7C19C0-E45B-45D9-8731-7E531AC01EB8}" sibTransId="{5977E867-7982-499C-8794-1564BA7CCA15}"/>
    <dgm:cxn modelId="{A00790AB-5A36-43FF-AAD5-E4314BCFC9E8}" type="presOf" srcId="{CEAE3247-7F9C-4B55-BBF5-9A5BDA98233C}" destId="{381A8394-BDA5-4538-B045-273B1DF88C4E}" srcOrd="0" destOrd="0" presId="urn:microsoft.com/office/officeart/2005/8/layout/venn3"/>
    <dgm:cxn modelId="{8DB8CCAE-81FB-4A58-8F8C-248D0F8E3D2A}" type="presOf" srcId="{7C1617AF-BB46-4C30-B308-4F254597E6D1}" destId="{7C3C0332-A317-4C18-AF20-2D6ABF595D9A}" srcOrd="0" destOrd="0" presId="urn:microsoft.com/office/officeart/2005/8/layout/venn3"/>
    <dgm:cxn modelId="{BDABD3CD-5688-4DE2-9936-CA54E0A83C73}" srcId="{8576127F-E057-4018-BAD7-C0047CD52982}" destId="{7C1617AF-BB46-4C30-B308-4F254597E6D1}" srcOrd="2" destOrd="0" parTransId="{CBD397F3-DC5A-4EDE-A683-52AEC856F795}" sibTransId="{700DE253-762F-4A41-AF1D-7005741D607A}"/>
    <dgm:cxn modelId="{C4CBB6DB-B528-43F4-9A3E-579445BEF4B6}" srcId="{8576127F-E057-4018-BAD7-C0047CD52982}" destId="{CEAE3247-7F9C-4B55-BBF5-9A5BDA98233C}" srcOrd="3" destOrd="0" parTransId="{89BBBF9A-74D0-4562-A043-ADFD361EF10D}" sibTransId="{6D217D99-32C9-4FC5-8735-FB742F56C58E}"/>
    <dgm:cxn modelId="{CABC2E6E-95EB-44EF-84AE-8E913BE2E5B2}" type="presParOf" srcId="{99B082C6-8AFC-49D2-98B6-FE6720CD3544}" destId="{ABB5A69F-7623-4986-8DD7-7BAC9E89278C}" srcOrd="0" destOrd="0" presId="urn:microsoft.com/office/officeart/2005/8/layout/venn3"/>
    <dgm:cxn modelId="{19AA72FA-B95D-4ABB-BFB7-2E6D20969B51}" type="presParOf" srcId="{99B082C6-8AFC-49D2-98B6-FE6720CD3544}" destId="{A268EA21-C0DA-4746-BA49-C9CEAE4BD7DF}" srcOrd="1" destOrd="0" presId="urn:microsoft.com/office/officeart/2005/8/layout/venn3"/>
    <dgm:cxn modelId="{90A3FE7C-A264-428A-9F98-702792453AA4}" type="presParOf" srcId="{99B082C6-8AFC-49D2-98B6-FE6720CD3544}" destId="{E644CBFA-BF09-432C-BE1E-32D5C55459E7}" srcOrd="2" destOrd="0" presId="urn:microsoft.com/office/officeart/2005/8/layout/venn3"/>
    <dgm:cxn modelId="{DED4A3F1-9C95-4F74-8F5C-D2B0E2B97B8B}" type="presParOf" srcId="{99B082C6-8AFC-49D2-98B6-FE6720CD3544}" destId="{DD69CE05-8015-4C00-A61C-41C67C4C0EC8}" srcOrd="3" destOrd="0" presId="urn:microsoft.com/office/officeart/2005/8/layout/venn3"/>
    <dgm:cxn modelId="{824D36F2-406F-4D8E-A6CD-0B2FBE85F606}" type="presParOf" srcId="{99B082C6-8AFC-49D2-98B6-FE6720CD3544}" destId="{7C3C0332-A317-4C18-AF20-2D6ABF595D9A}" srcOrd="4" destOrd="0" presId="urn:microsoft.com/office/officeart/2005/8/layout/venn3"/>
    <dgm:cxn modelId="{0B9C9F11-C540-4466-904B-C8604BB8566E}" type="presParOf" srcId="{99B082C6-8AFC-49D2-98B6-FE6720CD3544}" destId="{2B1DB6BE-7782-45F7-911D-EC9B6C518B32}" srcOrd="5" destOrd="0" presId="urn:microsoft.com/office/officeart/2005/8/layout/venn3"/>
    <dgm:cxn modelId="{69179D72-F369-41EA-836A-08520EF6AA28}" type="presParOf" srcId="{99B082C6-8AFC-49D2-98B6-FE6720CD3544}" destId="{381A8394-BDA5-4538-B045-273B1DF88C4E}" srcOrd="6" destOrd="0" presId="urn:microsoft.com/office/officeart/2005/8/layout/venn3"/>
  </dgm:cxnLst>
  <dgm:bg/>
  <dgm:whole>
    <a:ln>
      <a:solidFill>
        <a:srgbClr val="C50B6C"/>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B75A2-603D-4990-9E64-5EE5D150656C}"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kumimoji="1" lang="ja-JP" altLang="en-US"/>
        </a:p>
      </dgm:t>
    </dgm:pt>
    <dgm:pt modelId="{4B6EBF4E-EB39-4C8F-A249-2946BDCC18B0}">
      <dgm:prSet phldrT="[テキスト]" custT="1"/>
      <dgm:spPr/>
      <dgm:t>
        <a:bodyPr/>
        <a:lstStyle/>
        <a:p>
          <a:r>
            <a:rPr kumimoji="1" lang="ja-JP" altLang="en-US" sz="3200" dirty="0">
              <a:solidFill>
                <a:schemeClr val="tx1"/>
              </a:solidFill>
              <a:latin typeface="HGS創英角ﾎﾟｯﾌﾟ体" panose="040B0A00000000000000" pitchFamily="50" charset="-128"/>
              <a:ea typeface="HGS創英角ﾎﾟｯﾌﾟ体" panose="040B0A00000000000000" pitchFamily="50" charset="-128"/>
            </a:rPr>
            <a:t>栄養</a:t>
          </a:r>
        </a:p>
      </dgm:t>
    </dgm:pt>
    <dgm:pt modelId="{DFE5A925-CACC-4227-9F7D-CCDB7EE0FA84}" type="parTrans" cxnId="{34620FBE-896C-4B7C-B9A9-C361B1CD65D9}">
      <dgm:prSet/>
      <dgm:spPr/>
      <dgm:t>
        <a:bodyPr/>
        <a:lstStyle/>
        <a:p>
          <a:endParaRPr kumimoji="1" lang="ja-JP" altLang="en-US"/>
        </a:p>
      </dgm:t>
    </dgm:pt>
    <dgm:pt modelId="{AD69780D-57D7-4415-B857-3A6955B01FE0}" type="sibTrans" cxnId="{34620FBE-896C-4B7C-B9A9-C361B1CD65D9}">
      <dgm:prSet/>
      <dgm:spPr/>
      <dgm:t>
        <a:bodyPr/>
        <a:lstStyle/>
        <a:p>
          <a:endParaRPr kumimoji="1" lang="ja-JP" altLang="en-US"/>
        </a:p>
      </dgm:t>
    </dgm:pt>
    <dgm:pt modelId="{9865C5C4-E564-476F-BF90-7BF05C369465}">
      <dgm:prSet phldrT="[テキスト]"/>
      <dgm:spPr/>
      <dgm:t>
        <a:bodyPr/>
        <a:lstStyle/>
        <a:p>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休息</a:t>
          </a:r>
        </a:p>
      </dgm:t>
    </dgm:pt>
    <dgm:pt modelId="{84ED8BC0-9606-411A-8337-DA615B9FADAA}" type="parTrans" cxnId="{F87EF612-0103-4925-8AD1-1E1F0B34B276}">
      <dgm:prSet/>
      <dgm:spPr/>
      <dgm:t>
        <a:bodyPr/>
        <a:lstStyle/>
        <a:p>
          <a:endParaRPr kumimoji="1" lang="ja-JP" altLang="en-US"/>
        </a:p>
      </dgm:t>
    </dgm:pt>
    <dgm:pt modelId="{24D235B9-80C6-49C5-819C-BFA31535601C}" type="sibTrans" cxnId="{F87EF612-0103-4925-8AD1-1E1F0B34B276}">
      <dgm:prSet/>
      <dgm:spPr/>
      <dgm:t>
        <a:bodyPr/>
        <a:lstStyle/>
        <a:p>
          <a:endParaRPr kumimoji="1" lang="ja-JP" altLang="en-US"/>
        </a:p>
      </dgm:t>
    </dgm:pt>
    <dgm:pt modelId="{F5BC24A0-99AE-41A8-9839-FD6E07A94A49}">
      <dgm:prSet phldrT="[テキスト]"/>
      <dgm:spPr/>
      <dgm:t>
        <a:bodyPr/>
        <a:lstStyle/>
        <a:p>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正常な</a:t>
          </a:r>
          <a:endParaRPr kumimoji="1"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月経周期</a:t>
          </a:r>
        </a:p>
      </dgm:t>
    </dgm:pt>
    <dgm:pt modelId="{702CCDD3-7356-41E5-89A3-6E51E7211B59}" type="parTrans" cxnId="{9F8F77C6-EB31-4872-93ED-1563F948FD2C}">
      <dgm:prSet/>
      <dgm:spPr/>
      <dgm:t>
        <a:bodyPr/>
        <a:lstStyle/>
        <a:p>
          <a:endParaRPr kumimoji="1" lang="ja-JP" altLang="en-US"/>
        </a:p>
      </dgm:t>
    </dgm:pt>
    <dgm:pt modelId="{2D606973-C17E-4B42-998C-8138E2C76BDB}" type="sibTrans" cxnId="{9F8F77C6-EB31-4872-93ED-1563F948FD2C}">
      <dgm:prSet/>
      <dgm:spPr/>
      <dgm:t>
        <a:bodyPr/>
        <a:lstStyle/>
        <a:p>
          <a:endParaRPr kumimoji="1" lang="ja-JP" altLang="en-US"/>
        </a:p>
      </dgm:t>
    </dgm:pt>
    <dgm:pt modelId="{B2918EF5-1EAF-49D7-A73D-20D82C90FE2C}" type="pres">
      <dgm:prSet presAssocID="{CD1B75A2-603D-4990-9E64-5EE5D150656C}" presName="cycle" presStyleCnt="0">
        <dgm:presLayoutVars>
          <dgm:dir/>
          <dgm:resizeHandles val="exact"/>
        </dgm:presLayoutVars>
      </dgm:prSet>
      <dgm:spPr/>
    </dgm:pt>
    <dgm:pt modelId="{CE6B83E5-C48C-4C59-962A-A9ACEDB63B49}" type="pres">
      <dgm:prSet presAssocID="{4B6EBF4E-EB39-4C8F-A249-2946BDCC18B0}" presName="node" presStyleLbl="node1" presStyleIdx="0" presStyleCnt="3" custRadScaleRad="100550" custRadScaleInc="-9464">
        <dgm:presLayoutVars>
          <dgm:bulletEnabled val="1"/>
        </dgm:presLayoutVars>
      </dgm:prSet>
      <dgm:spPr/>
    </dgm:pt>
    <dgm:pt modelId="{ED22F0C3-29C5-437F-9AD4-BC65F1DB7E66}" type="pres">
      <dgm:prSet presAssocID="{AD69780D-57D7-4415-B857-3A6955B01FE0}" presName="sibTrans" presStyleLbl="sibTrans2D1" presStyleIdx="0" presStyleCnt="3"/>
      <dgm:spPr/>
    </dgm:pt>
    <dgm:pt modelId="{7A17FB5D-3D37-4411-9D9F-7A9C48A166EF}" type="pres">
      <dgm:prSet presAssocID="{AD69780D-57D7-4415-B857-3A6955B01FE0}" presName="connectorText" presStyleLbl="sibTrans2D1" presStyleIdx="0" presStyleCnt="3"/>
      <dgm:spPr/>
    </dgm:pt>
    <dgm:pt modelId="{D65283EB-DE49-4D9E-8A91-E13D46600E89}" type="pres">
      <dgm:prSet presAssocID="{9865C5C4-E564-476F-BF90-7BF05C369465}" presName="node" presStyleLbl="node1" presStyleIdx="1" presStyleCnt="3">
        <dgm:presLayoutVars>
          <dgm:bulletEnabled val="1"/>
        </dgm:presLayoutVars>
      </dgm:prSet>
      <dgm:spPr/>
    </dgm:pt>
    <dgm:pt modelId="{A2BDF844-A044-4287-B92E-69BD45E80E2B}" type="pres">
      <dgm:prSet presAssocID="{24D235B9-80C6-49C5-819C-BFA31535601C}" presName="sibTrans" presStyleLbl="sibTrans2D1" presStyleIdx="1" presStyleCnt="3"/>
      <dgm:spPr/>
    </dgm:pt>
    <dgm:pt modelId="{070E9448-B3F7-403D-9851-FCA4D504A4A4}" type="pres">
      <dgm:prSet presAssocID="{24D235B9-80C6-49C5-819C-BFA31535601C}" presName="connectorText" presStyleLbl="sibTrans2D1" presStyleIdx="1" presStyleCnt="3"/>
      <dgm:spPr/>
    </dgm:pt>
    <dgm:pt modelId="{E735C3D6-3970-4A97-AB8A-CF690E14ED42}" type="pres">
      <dgm:prSet presAssocID="{F5BC24A0-99AE-41A8-9839-FD6E07A94A49}" presName="node" presStyleLbl="node1" presStyleIdx="2" presStyleCnt="3" custScaleX="122741">
        <dgm:presLayoutVars>
          <dgm:bulletEnabled val="1"/>
        </dgm:presLayoutVars>
      </dgm:prSet>
      <dgm:spPr/>
    </dgm:pt>
    <dgm:pt modelId="{B1422434-0706-409A-AB96-ECBDD9CE2D7C}" type="pres">
      <dgm:prSet presAssocID="{2D606973-C17E-4B42-998C-8138E2C76BDB}" presName="sibTrans" presStyleLbl="sibTrans2D1" presStyleIdx="2" presStyleCnt="3"/>
      <dgm:spPr/>
    </dgm:pt>
    <dgm:pt modelId="{2D34ECDE-6B18-41D0-80AF-CB884028F3B9}" type="pres">
      <dgm:prSet presAssocID="{2D606973-C17E-4B42-998C-8138E2C76BDB}" presName="connectorText" presStyleLbl="sibTrans2D1" presStyleIdx="2" presStyleCnt="3"/>
      <dgm:spPr/>
    </dgm:pt>
  </dgm:ptLst>
  <dgm:cxnLst>
    <dgm:cxn modelId="{6D225012-C771-4565-9AF3-A4AF2B343414}" type="presOf" srcId="{F5BC24A0-99AE-41A8-9839-FD6E07A94A49}" destId="{E735C3D6-3970-4A97-AB8A-CF690E14ED42}" srcOrd="0" destOrd="0" presId="urn:microsoft.com/office/officeart/2005/8/layout/cycle2"/>
    <dgm:cxn modelId="{F87EF612-0103-4925-8AD1-1E1F0B34B276}" srcId="{CD1B75A2-603D-4990-9E64-5EE5D150656C}" destId="{9865C5C4-E564-476F-BF90-7BF05C369465}" srcOrd="1" destOrd="0" parTransId="{84ED8BC0-9606-411A-8337-DA615B9FADAA}" sibTransId="{24D235B9-80C6-49C5-819C-BFA31535601C}"/>
    <dgm:cxn modelId="{89F20F5B-D913-47A4-B2B8-59D5A994D317}" type="presOf" srcId="{2D606973-C17E-4B42-998C-8138E2C76BDB}" destId="{B1422434-0706-409A-AB96-ECBDD9CE2D7C}" srcOrd="0" destOrd="0" presId="urn:microsoft.com/office/officeart/2005/8/layout/cycle2"/>
    <dgm:cxn modelId="{71326670-74E5-456E-9233-53EEA19C5A09}" type="presOf" srcId="{CD1B75A2-603D-4990-9E64-5EE5D150656C}" destId="{B2918EF5-1EAF-49D7-A73D-20D82C90FE2C}" srcOrd="0" destOrd="0" presId="urn:microsoft.com/office/officeart/2005/8/layout/cycle2"/>
    <dgm:cxn modelId="{F98C8D76-E096-4DEB-AED9-CB8520D7CD1C}" type="presOf" srcId="{AD69780D-57D7-4415-B857-3A6955B01FE0}" destId="{7A17FB5D-3D37-4411-9D9F-7A9C48A166EF}" srcOrd="1" destOrd="0" presId="urn:microsoft.com/office/officeart/2005/8/layout/cycle2"/>
    <dgm:cxn modelId="{A0BCB976-3617-4647-BD8B-FCE36CC32E5A}" type="presOf" srcId="{9865C5C4-E564-476F-BF90-7BF05C369465}" destId="{D65283EB-DE49-4D9E-8A91-E13D46600E89}" srcOrd="0" destOrd="0" presId="urn:microsoft.com/office/officeart/2005/8/layout/cycle2"/>
    <dgm:cxn modelId="{3DBB5783-AE06-438F-9726-D4CF3E796428}" type="presOf" srcId="{24D235B9-80C6-49C5-819C-BFA31535601C}" destId="{A2BDF844-A044-4287-B92E-69BD45E80E2B}" srcOrd="0" destOrd="0" presId="urn:microsoft.com/office/officeart/2005/8/layout/cycle2"/>
    <dgm:cxn modelId="{6EAB0D89-9948-43EE-927B-0D1606378E6B}" type="presOf" srcId="{2D606973-C17E-4B42-998C-8138E2C76BDB}" destId="{2D34ECDE-6B18-41D0-80AF-CB884028F3B9}" srcOrd="1" destOrd="0" presId="urn:microsoft.com/office/officeart/2005/8/layout/cycle2"/>
    <dgm:cxn modelId="{7E81528F-B5DE-4158-A202-AFEABFC48B73}" type="presOf" srcId="{24D235B9-80C6-49C5-819C-BFA31535601C}" destId="{070E9448-B3F7-403D-9851-FCA4D504A4A4}" srcOrd="1" destOrd="0" presId="urn:microsoft.com/office/officeart/2005/8/layout/cycle2"/>
    <dgm:cxn modelId="{E5464DB1-7CCE-488E-B65F-EEA2B0D04405}" type="presOf" srcId="{AD69780D-57D7-4415-B857-3A6955B01FE0}" destId="{ED22F0C3-29C5-437F-9AD4-BC65F1DB7E66}" srcOrd="0" destOrd="0" presId="urn:microsoft.com/office/officeart/2005/8/layout/cycle2"/>
    <dgm:cxn modelId="{34620FBE-896C-4B7C-B9A9-C361B1CD65D9}" srcId="{CD1B75A2-603D-4990-9E64-5EE5D150656C}" destId="{4B6EBF4E-EB39-4C8F-A249-2946BDCC18B0}" srcOrd="0" destOrd="0" parTransId="{DFE5A925-CACC-4227-9F7D-CCDB7EE0FA84}" sibTransId="{AD69780D-57D7-4415-B857-3A6955B01FE0}"/>
    <dgm:cxn modelId="{9F8F77C6-EB31-4872-93ED-1563F948FD2C}" srcId="{CD1B75A2-603D-4990-9E64-5EE5D150656C}" destId="{F5BC24A0-99AE-41A8-9839-FD6E07A94A49}" srcOrd="2" destOrd="0" parTransId="{702CCDD3-7356-41E5-89A3-6E51E7211B59}" sibTransId="{2D606973-C17E-4B42-998C-8138E2C76BDB}"/>
    <dgm:cxn modelId="{B202BADD-570C-4C14-9881-D56A9BF8253F}" type="presOf" srcId="{4B6EBF4E-EB39-4C8F-A249-2946BDCC18B0}" destId="{CE6B83E5-C48C-4C59-962A-A9ACEDB63B49}" srcOrd="0" destOrd="0" presId="urn:microsoft.com/office/officeart/2005/8/layout/cycle2"/>
    <dgm:cxn modelId="{59566F39-97DB-498F-905C-C27F9CFE5931}" type="presParOf" srcId="{B2918EF5-1EAF-49D7-A73D-20D82C90FE2C}" destId="{CE6B83E5-C48C-4C59-962A-A9ACEDB63B49}" srcOrd="0" destOrd="0" presId="urn:microsoft.com/office/officeart/2005/8/layout/cycle2"/>
    <dgm:cxn modelId="{935148B8-1595-445E-80CE-F5456DCC66FA}" type="presParOf" srcId="{B2918EF5-1EAF-49D7-A73D-20D82C90FE2C}" destId="{ED22F0C3-29C5-437F-9AD4-BC65F1DB7E66}" srcOrd="1" destOrd="0" presId="urn:microsoft.com/office/officeart/2005/8/layout/cycle2"/>
    <dgm:cxn modelId="{70DE1866-89D2-4DF4-B0F8-AC67C8840C9C}" type="presParOf" srcId="{ED22F0C3-29C5-437F-9AD4-BC65F1DB7E66}" destId="{7A17FB5D-3D37-4411-9D9F-7A9C48A166EF}" srcOrd="0" destOrd="0" presId="urn:microsoft.com/office/officeart/2005/8/layout/cycle2"/>
    <dgm:cxn modelId="{BDDB7108-928F-432B-BABD-61ABE5471BBF}" type="presParOf" srcId="{B2918EF5-1EAF-49D7-A73D-20D82C90FE2C}" destId="{D65283EB-DE49-4D9E-8A91-E13D46600E89}" srcOrd="2" destOrd="0" presId="urn:microsoft.com/office/officeart/2005/8/layout/cycle2"/>
    <dgm:cxn modelId="{A4DA4C3C-78E0-4AA6-8F0C-E24C502E157D}" type="presParOf" srcId="{B2918EF5-1EAF-49D7-A73D-20D82C90FE2C}" destId="{A2BDF844-A044-4287-B92E-69BD45E80E2B}" srcOrd="3" destOrd="0" presId="urn:microsoft.com/office/officeart/2005/8/layout/cycle2"/>
    <dgm:cxn modelId="{83C7732F-B8FA-4ABA-A5A4-D8F154AFABC3}" type="presParOf" srcId="{A2BDF844-A044-4287-B92E-69BD45E80E2B}" destId="{070E9448-B3F7-403D-9851-FCA4D504A4A4}" srcOrd="0" destOrd="0" presId="urn:microsoft.com/office/officeart/2005/8/layout/cycle2"/>
    <dgm:cxn modelId="{C2237420-3B77-4BB9-A02F-3149EA71B613}" type="presParOf" srcId="{B2918EF5-1EAF-49D7-A73D-20D82C90FE2C}" destId="{E735C3D6-3970-4A97-AB8A-CF690E14ED42}" srcOrd="4" destOrd="0" presId="urn:microsoft.com/office/officeart/2005/8/layout/cycle2"/>
    <dgm:cxn modelId="{87BE20CA-0876-4DCD-B5FC-3F2EC1A4E8E2}" type="presParOf" srcId="{B2918EF5-1EAF-49D7-A73D-20D82C90FE2C}" destId="{B1422434-0706-409A-AB96-ECBDD9CE2D7C}" srcOrd="5" destOrd="0" presId="urn:microsoft.com/office/officeart/2005/8/layout/cycle2"/>
    <dgm:cxn modelId="{A421C74E-C49C-4A41-B86C-2A3EB10610C8}" type="presParOf" srcId="{B1422434-0706-409A-AB96-ECBDD9CE2D7C}" destId="{2D34ECDE-6B18-41D0-80AF-CB884028F3B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30C7CF-C9FF-43A0-8A49-EE7DB7F9AA6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kumimoji="1" lang="ja-JP" altLang="en-US"/>
        </a:p>
      </dgm:t>
    </dgm:pt>
    <dgm:pt modelId="{73E10442-B2CB-4CCA-A2BE-ECB56FDFDB53}">
      <dgm:prSet phldrT="[テキスト]" custT="1"/>
      <dgm:spPr/>
      <dgm:t>
        <a:bodyPr/>
        <a:lstStyle/>
        <a:p>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800" b="1" dirty="0" err="1">
              <a:solidFill>
                <a:schemeClr val="tx1"/>
              </a:solidFill>
              <a:latin typeface="HG丸ｺﾞｼｯｸM-PRO" panose="020F0600000000000000" pitchFamily="50" charset="-128"/>
              <a:ea typeface="HG丸ｺﾞｼｯｸM-PRO" panose="020F0600000000000000" pitchFamily="50" charset="-128"/>
            </a:rPr>
            <a:t>への</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誤解①</a:t>
          </a:r>
          <a:endParaRPr kumimoji="1"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：将来赤ちゃんができなくなる？</a:t>
          </a:r>
          <a:endParaRPr kumimoji="1"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：卵巣をお休みさせます。あなたを守って妊孕性を上げます。</a:t>
          </a:r>
        </a:p>
      </dgm:t>
    </dgm:pt>
    <dgm:pt modelId="{DC663020-FED7-49A4-AECB-494968D5FFDF}" type="parTrans" cxnId="{14181F7C-FCD3-4C35-BEC1-4D233371A633}">
      <dgm:prSet/>
      <dgm:spPr/>
      <dgm:t>
        <a:bodyPr/>
        <a:lstStyle/>
        <a:p>
          <a:endParaRPr kumimoji="1" lang="ja-JP" altLang="en-US"/>
        </a:p>
      </dgm:t>
    </dgm:pt>
    <dgm:pt modelId="{BAADB8AE-CF23-4205-B041-3B1B6134FAB2}" type="sibTrans" cxnId="{14181F7C-FCD3-4C35-BEC1-4D233371A633}">
      <dgm:prSet/>
      <dgm:spPr/>
      <dgm:t>
        <a:bodyPr/>
        <a:lstStyle/>
        <a:p>
          <a:endParaRPr kumimoji="1" lang="ja-JP" altLang="en-US"/>
        </a:p>
      </dgm:t>
    </dgm:pt>
    <dgm:pt modelId="{B932922C-1E97-4FEA-A0C5-8E56BF17DB42}">
      <dgm:prSet phldrT="[テキスト]" phldr="1"/>
      <dgm:spPr/>
      <dgm:t>
        <a:bodyPr/>
        <a:lstStyle/>
        <a:p>
          <a:endParaRPr kumimoji="1" lang="ja-JP" altLang="en-US" dirty="0"/>
        </a:p>
      </dgm:t>
    </dgm:pt>
    <dgm:pt modelId="{77206358-33D8-426A-B0E2-B96171B4094D}" type="parTrans" cxnId="{08AC2586-E180-44D1-81F3-9E7386AB8F2D}">
      <dgm:prSet/>
      <dgm:spPr/>
      <dgm:t>
        <a:bodyPr/>
        <a:lstStyle/>
        <a:p>
          <a:endParaRPr kumimoji="1" lang="ja-JP" altLang="en-US"/>
        </a:p>
      </dgm:t>
    </dgm:pt>
    <dgm:pt modelId="{64BA9E0B-9A1D-42A6-AC71-2C09BF3BD49A}" type="sibTrans" cxnId="{08AC2586-E180-44D1-81F3-9E7386AB8F2D}">
      <dgm:prSet/>
      <dgm:spPr/>
      <dgm:t>
        <a:bodyPr/>
        <a:lstStyle/>
        <a:p>
          <a:endParaRPr kumimoji="1" lang="ja-JP" altLang="en-US"/>
        </a:p>
      </dgm:t>
    </dgm:pt>
    <dgm:pt modelId="{7024F441-55DC-4384-9A38-C3CE6A85B777}">
      <dgm:prSet phldrT="[テキスト]" custT="1"/>
      <dgm:spPr/>
      <dgm:t>
        <a:bodyPr/>
        <a:lstStyle/>
        <a:p>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への誤解②</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Ｑ：漢方の方が安全では？</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Ａ：確かに漢方薬には月経痛、月経前症候群効果のあるものがたくさんあります。</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でもドーピングチェックにかかるものがたくさんあり要注意です。</a:t>
          </a:r>
        </a:p>
      </dgm:t>
    </dgm:pt>
    <dgm:pt modelId="{1594F044-3E1F-40A6-914A-FC43132CAC8A}" type="parTrans" cxnId="{BD8DA589-8AF9-42FF-8EF0-F5C63D97DC3B}">
      <dgm:prSet/>
      <dgm:spPr/>
      <dgm:t>
        <a:bodyPr/>
        <a:lstStyle/>
        <a:p>
          <a:endParaRPr kumimoji="1" lang="ja-JP" altLang="en-US"/>
        </a:p>
      </dgm:t>
    </dgm:pt>
    <dgm:pt modelId="{CA2F1B02-2828-4472-AD70-C87B5F8A4666}" type="sibTrans" cxnId="{BD8DA589-8AF9-42FF-8EF0-F5C63D97DC3B}">
      <dgm:prSet/>
      <dgm:spPr/>
      <dgm:t>
        <a:bodyPr/>
        <a:lstStyle/>
        <a:p>
          <a:endParaRPr kumimoji="1" lang="ja-JP" altLang="en-US"/>
        </a:p>
      </dgm:t>
    </dgm:pt>
    <dgm:pt modelId="{57D84E09-D564-4AC6-8CB0-F2B9098741B2}">
      <dgm:prSet custT="1"/>
      <dgm:spPr/>
      <dgm:t>
        <a:bodyPr/>
        <a:lstStyle/>
        <a:p>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600" b="1" dirty="0" err="1">
              <a:solidFill>
                <a:schemeClr val="tx1"/>
              </a:solidFill>
              <a:latin typeface="HG丸ｺﾞｼｯｸM-PRO" panose="020F0600000000000000" pitchFamily="50" charset="-128"/>
              <a:ea typeface="HG丸ｺﾞｼｯｸM-PRO" panose="020F0600000000000000" pitchFamily="50" charset="-128"/>
            </a:rPr>
            <a:t>への</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誤解④</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Ｑ：ドーピングにかかりませんか？</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：低用量ピルは今のとことひっかりません</a:t>
          </a:r>
          <a:r>
            <a:rPr kumimoji="1" lang="ja-JP" altLang="en-US" sz="500" dirty="0"/>
            <a:t>。</a:t>
          </a:r>
          <a:endParaRPr kumimoji="1" lang="en-US" altLang="ja-JP" sz="500" dirty="0"/>
        </a:p>
        <a:p>
          <a:endParaRPr kumimoji="1" lang="en-US" altLang="ja-JP" sz="500" dirty="0"/>
        </a:p>
      </dgm:t>
    </dgm:pt>
    <dgm:pt modelId="{5F65F417-14FB-4DA3-8BEF-D19D9BAE1D3D}" type="parTrans" cxnId="{1ED27A5B-144D-4E3E-8271-6D48B4BBB6F8}">
      <dgm:prSet/>
      <dgm:spPr/>
      <dgm:t>
        <a:bodyPr/>
        <a:lstStyle/>
        <a:p>
          <a:endParaRPr kumimoji="1" lang="ja-JP" altLang="en-US"/>
        </a:p>
      </dgm:t>
    </dgm:pt>
    <dgm:pt modelId="{07B7EE0B-2129-431C-B7B5-61EC00B99D26}" type="sibTrans" cxnId="{1ED27A5B-144D-4E3E-8271-6D48B4BBB6F8}">
      <dgm:prSet/>
      <dgm:spPr/>
      <dgm:t>
        <a:bodyPr/>
        <a:lstStyle/>
        <a:p>
          <a:endParaRPr kumimoji="1" lang="ja-JP" altLang="en-US"/>
        </a:p>
      </dgm:t>
    </dgm:pt>
    <dgm:pt modelId="{AF881305-A2F0-48FA-B810-79BBD5527256}">
      <dgm:prSet custT="1"/>
      <dgm:spPr/>
      <dgm:t>
        <a:bodyPr/>
        <a:lstStyle/>
        <a:p>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600" b="1" dirty="0" err="1">
              <a:solidFill>
                <a:schemeClr val="tx1"/>
              </a:solidFill>
              <a:latin typeface="HG丸ｺﾞｼｯｸM-PRO" panose="020F0600000000000000" pitchFamily="50" charset="-128"/>
              <a:ea typeface="HG丸ｺﾞｼｯｸM-PRO" panose="020F0600000000000000" pitchFamily="50" charset="-128"/>
            </a:rPr>
            <a:t>への</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誤解③</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：太ってパフォーマンスが下がる？</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：低用量ピル、超低用量ピルは太りません。</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500" dirty="0"/>
        </a:p>
      </dgm:t>
    </dgm:pt>
    <dgm:pt modelId="{3F964D0D-F509-4E6E-9610-F1374ECB5A2B}" type="parTrans" cxnId="{959A9E00-4F57-4991-A65E-0157534941A3}">
      <dgm:prSet/>
      <dgm:spPr/>
      <dgm:t>
        <a:bodyPr/>
        <a:lstStyle/>
        <a:p>
          <a:endParaRPr kumimoji="1" lang="ja-JP" altLang="en-US"/>
        </a:p>
      </dgm:t>
    </dgm:pt>
    <dgm:pt modelId="{EA931B23-B74B-4A73-8AC5-54709553E10D}" type="sibTrans" cxnId="{959A9E00-4F57-4991-A65E-0157534941A3}">
      <dgm:prSet/>
      <dgm:spPr/>
      <dgm:t>
        <a:bodyPr/>
        <a:lstStyle/>
        <a:p>
          <a:endParaRPr kumimoji="1" lang="ja-JP" altLang="en-US"/>
        </a:p>
      </dgm:t>
    </dgm:pt>
    <dgm:pt modelId="{1A15E29C-9D26-4B6D-B3C1-3563EE2C6008}" type="pres">
      <dgm:prSet presAssocID="{8A30C7CF-C9FF-43A0-8A49-EE7DB7F9AA60}" presName="linear" presStyleCnt="0">
        <dgm:presLayoutVars>
          <dgm:animLvl val="lvl"/>
          <dgm:resizeHandles val="exact"/>
        </dgm:presLayoutVars>
      </dgm:prSet>
      <dgm:spPr/>
    </dgm:pt>
    <dgm:pt modelId="{A37253E5-DB33-46BB-9548-B538D37AE530}" type="pres">
      <dgm:prSet presAssocID="{73E10442-B2CB-4CCA-A2BE-ECB56FDFDB53}" presName="parentText" presStyleLbl="node1" presStyleIdx="0" presStyleCnt="4" custLinFactNeighborX="-1461" custLinFactNeighborY="-21785">
        <dgm:presLayoutVars>
          <dgm:chMax val="0"/>
          <dgm:bulletEnabled val="1"/>
        </dgm:presLayoutVars>
      </dgm:prSet>
      <dgm:spPr/>
    </dgm:pt>
    <dgm:pt modelId="{6350ABC1-DB74-4D27-B154-D6B50EFED5B9}" type="pres">
      <dgm:prSet presAssocID="{73E10442-B2CB-4CCA-A2BE-ECB56FDFDB53}" presName="childText" presStyleLbl="revTx" presStyleIdx="0" presStyleCnt="1">
        <dgm:presLayoutVars>
          <dgm:bulletEnabled val="1"/>
        </dgm:presLayoutVars>
      </dgm:prSet>
      <dgm:spPr/>
    </dgm:pt>
    <dgm:pt modelId="{0C568A0D-A1F6-4B2F-8A47-90AD36FCE42D}" type="pres">
      <dgm:prSet presAssocID="{7024F441-55DC-4384-9A38-C3CE6A85B777}" presName="parentText" presStyleLbl="node1" presStyleIdx="1" presStyleCnt="4">
        <dgm:presLayoutVars>
          <dgm:chMax val="0"/>
          <dgm:bulletEnabled val="1"/>
        </dgm:presLayoutVars>
      </dgm:prSet>
      <dgm:spPr/>
    </dgm:pt>
    <dgm:pt modelId="{01C7C8AD-AE92-477B-AD9E-6A725CC9E848}" type="pres">
      <dgm:prSet presAssocID="{CA2F1B02-2828-4472-AD70-C87B5F8A4666}" presName="spacer" presStyleCnt="0"/>
      <dgm:spPr/>
    </dgm:pt>
    <dgm:pt modelId="{CC8A27A9-FB55-49A9-BF35-4AD2449B2A35}" type="pres">
      <dgm:prSet presAssocID="{AF881305-A2F0-48FA-B810-79BBD5527256}" presName="parentText" presStyleLbl="node1" presStyleIdx="2" presStyleCnt="4" custLinFactY="-193" custLinFactNeighborY="-100000">
        <dgm:presLayoutVars>
          <dgm:chMax val="0"/>
          <dgm:bulletEnabled val="1"/>
        </dgm:presLayoutVars>
      </dgm:prSet>
      <dgm:spPr/>
    </dgm:pt>
    <dgm:pt modelId="{31F75B3A-92BB-478C-8156-D76C1C5F1B8B}" type="pres">
      <dgm:prSet presAssocID="{EA931B23-B74B-4A73-8AC5-54709553E10D}" presName="spacer" presStyleCnt="0"/>
      <dgm:spPr/>
    </dgm:pt>
    <dgm:pt modelId="{01AB7228-FC16-4C18-9097-07D2FA1FC293}" type="pres">
      <dgm:prSet presAssocID="{57D84E09-D564-4AC6-8CB0-F2B9098741B2}" presName="parentText" presStyleLbl="node1" presStyleIdx="3" presStyleCnt="4" custLinFactNeighborX="-519" custLinFactNeighborY="30395">
        <dgm:presLayoutVars>
          <dgm:chMax val="0"/>
          <dgm:bulletEnabled val="1"/>
        </dgm:presLayoutVars>
      </dgm:prSet>
      <dgm:spPr/>
    </dgm:pt>
  </dgm:ptLst>
  <dgm:cxnLst>
    <dgm:cxn modelId="{959A9E00-4F57-4991-A65E-0157534941A3}" srcId="{8A30C7CF-C9FF-43A0-8A49-EE7DB7F9AA60}" destId="{AF881305-A2F0-48FA-B810-79BBD5527256}" srcOrd="2" destOrd="0" parTransId="{3F964D0D-F509-4E6E-9610-F1374ECB5A2B}" sibTransId="{EA931B23-B74B-4A73-8AC5-54709553E10D}"/>
    <dgm:cxn modelId="{5FC9150F-408D-477C-9840-1DF7CC728EAF}" type="presOf" srcId="{B932922C-1E97-4FEA-A0C5-8E56BF17DB42}" destId="{6350ABC1-DB74-4D27-B154-D6B50EFED5B9}" srcOrd="0" destOrd="0" presId="urn:microsoft.com/office/officeart/2005/8/layout/vList2"/>
    <dgm:cxn modelId="{1ED27A5B-144D-4E3E-8271-6D48B4BBB6F8}" srcId="{8A30C7CF-C9FF-43A0-8A49-EE7DB7F9AA60}" destId="{57D84E09-D564-4AC6-8CB0-F2B9098741B2}" srcOrd="3" destOrd="0" parTransId="{5F65F417-14FB-4DA3-8BEF-D19D9BAE1D3D}" sibTransId="{07B7EE0B-2129-431C-B7B5-61EC00B99D26}"/>
    <dgm:cxn modelId="{B978027A-5C98-4A95-8947-32C7B1DD2843}" type="presOf" srcId="{73E10442-B2CB-4CCA-A2BE-ECB56FDFDB53}" destId="{A37253E5-DB33-46BB-9548-B538D37AE530}" srcOrd="0" destOrd="0" presId="urn:microsoft.com/office/officeart/2005/8/layout/vList2"/>
    <dgm:cxn modelId="{14181F7C-FCD3-4C35-BEC1-4D233371A633}" srcId="{8A30C7CF-C9FF-43A0-8A49-EE7DB7F9AA60}" destId="{73E10442-B2CB-4CCA-A2BE-ECB56FDFDB53}" srcOrd="0" destOrd="0" parTransId="{DC663020-FED7-49A4-AECB-494968D5FFDF}" sibTransId="{BAADB8AE-CF23-4205-B041-3B1B6134FAB2}"/>
    <dgm:cxn modelId="{08AC2586-E180-44D1-81F3-9E7386AB8F2D}" srcId="{73E10442-B2CB-4CCA-A2BE-ECB56FDFDB53}" destId="{B932922C-1E97-4FEA-A0C5-8E56BF17DB42}" srcOrd="0" destOrd="0" parTransId="{77206358-33D8-426A-B0E2-B96171B4094D}" sibTransId="{64BA9E0B-9A1D-42A6-AC71-2C09BF3BD49A}"/>
    <dgm:cxn modelId="{BD8DA589-8AF9-42FF-8EF0-F5C63D97DC3B}" srcId="{8A30C7CF-C9FF-43A0-8A49-EE7DB7F9AA60}" destId="{7024F441-55DC-4384-9A38-C3CE6A85B777}" srcOrd="1" destOrd="0" parTransId="{1594F044-3E1F-40A6-914A-FC43132CAC8A}" sibTransId="{CA2F1B02-2828-4472-AD70-C87B5F8A4666}"/>
    <dgm:cxn modelId="{794D3BA4-A9CB-477D-AE49-ABCA8F32391B}" type="presOf" srcId="{7024F441-55DC-4384-9A38-C3CE6A85B777}" destId="{0C568A0D-A1F6-4B2F-8A47-90AD36FCE42D}" srcOrd="0" destOrd="0" presId="urn:microsoft.com/office/officeart/2005/8/layout/vList2"/>
    <dgm:cxn modelId="{8C7EACD3-3EDF-44DD-85F5-E7D2D42D456B}" type="presOf" srcId="{8A30C7CF-C9FF-43A0-8A49-EE7DB7F9AA60}" destId="{1A15E29C-9D26-4B6D-B3C1-3563EE2C6008}" srcOrd="0" destOrd="0" presId="urn:microsoft.com/office/officeart/2005/8/layout/vList2"/>
    <dgm:cxn modelId="{51244DDE-8D55-4903-A839-16FEEF1F25BE}" type="presOf" srcId="{57D84E09-D564-4AC6-8CB0-F2B9098741B2}" destId="{01AB7228-FC16-4C18-9097-07D2FA1FC293}" srcOrd="0" destOrd="0" presId="urn:microsoft.com/office/officeart/2005/8/layout/vList2"/>
    <dgm:cxn modelId="{523455F8-5C3C-4398-9BBF-CC7926F19F6C}" type="presOf" srcId="{AF881305-A2F0-48FA-B810-79BBD5527256}" destId="{CC8A27A9-FB55-49A9-BF35-4AD2449B2A35}" srcOrd="0" destOrd="0" presId="urn:microsoft.com/office/officeart/2005/8/layout/vList2"/>
    <dgm:cxn modelId="{5AB06B0F-6D89-4F6A-B652-B2BAAB66DF25}" type="presParOf" srcId="{1A15E29C-9D26-4B6D-B3C1-3563EE2C6008}" destId="{A37253E5-DB33-46BB-9548-B538D37AE530}" srcOrd="0" destOrd="0" presId="urn:microsoft.com/office/officeart/2005/8/layout/vList2"/>
    <dgm:cxn modelId="{44D964EF-0225-47A9-9C54-FDA48C7EAC3B}" type="presParOf" srcId="{1A15E29C-9D26-4B6D-B3C1-3563EE2C6008}" destId="{6350ABC1-DB74-4D27-B154-D6B50EFED5B9}" srcOrd="1" destOrd="0" presId="urn:microsoft.com/office/officeart/2005/8/layout/vList2"/>
    <dgm:cxn modelId="{0CC1E9E7-D33F-45D2-B3AF-B91E12BB5CAF}" type="presParOf" srcId="{1A15E29C-9D26-4B6D-B3C1-3563EE2C6008}" destId="{0C568A0D-A1F6-4B2F-8A47-90AD36FCE42D}" srcOrd="2" destOrd="0" presId="urn:microsoft.com/office/officeart/2005/8/layout/vList2"/>
    <dgm:cxn modelId="{1AC4D2E9-322D-4AF3-853F-C6A4EE67F473}" type="presParOf" srcId="{1A15E29C-9D26-4B6D-B3C1-3563EE2C6008}" destId="{01C7C8AD-AE92-477B-AD9E-6A725CC9E848}" srcOrd="3" destOrd="0" presId="urn:microsoft.com/office/officeart/2005/8/layout/vList2"/>
    <dgm:cxn modelId="{66DEBD7A-4D8A-4AA8-8CA3-587C0CE025E2}" type="presParOf" srcId="{1A15E29C-9D26-4B6D-B3C1-3563EE2C6008}" destId="{CC8A27A9-FB55-49A9-BF35-4AD2449B2A35}" srcOrd="4" destOrd="0" presId="urn:microsoft.com/office/officeart/2005/8/layout/vList2"/>
    <dgm:cxn modelId="{30AEB89E-2E7D-4A0E-BAF2-7633B71BDDE1}" type="presParOf" srcId="{1A15E29C-9D26-4B6D-B3C1-3563EE2C6008}" destId="{31F75B3A-92BB-478C-8156-D76C1C5F1B8B}" srcOrd="5" destOrd="0" presId="urn:microsoft.com/office/officeart/2005/8/layout/vList2"/>
    <dgm:cxn modelId="{5897A2C6-5D20-4684-934B-5C4D77048CD6}" type="presParOf" srcId="{1A15E29C-9D26-4B6D-B3C1-3563EE2C6008}" destId="{01AB7228-FC16-4C18-9097-07D2FA1FC29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5A69F-7623-4986-8DD7-7BAC9E89278C}">
      <dsp:nvSpPr>
        <dsp:cNvPr id="0" name=""/>
        <dsp:cNvSpPr/>
      </dsp:nvSpPr>
      <dsp:spPr>
        <a:xfrm>
          <a:off x="76345" y="603358"/>
          <a:ext cx="3089328" cy="291110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10" tIns="35560" rIns="7871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丸ｺﾞｼｯｸM-PRO" panose="020F0600000000000000" pitchFamily="50" charset="-128"/>
              <a:ea typeface="HG丸ｺﾞｼｯｸM-PRO" panose="020F0600000000000000" pitchFamily="50" charset="-128"/>
            </a:rPr>
            <a:t>エネルギー不足</a:t>
          </a:r>
        </a:p>
      </dsp:txBody>
      <dsp:txXfrm>
        <a:off x="528767" y="1029680"/>
        <a:ext cx="2184484" cy="2058464"/>
      </dsp:txXfrm>
    </dsp:sp>
    <dsp:sp modelId="{E644CBFA-BF09-432C-BE1E-32D5C55459E7}">
      <dsp:nvSpPr>
        <dsp:cNvPr id="0" name=""/>
        <dsp:cNvSpPr/>
      </dsp:nvSpPr>
      <dsp:spPr>
        <a:xfrm>
          <a:off x="2804587" y="479494"/>
          <a:ext cx="3223540" cy="3035380"/>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10" tIns="35560" rIns="7871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丸ｺﾞｼｯｸM-PRO" panose="020F0600000000000000" pitchFamily="50" charset="-128"/>
              <a:ea typeface="HG丸ｺﾞｼｯｸM-PRO" panose="020F0600000000000000" pitchFamily="50" charset="-128"/>
            </a:rPr>
            <a:t>体重減少</a:t>
          </a:r>
        </a:p>
      </dsp:txBody>
      <dsp:txXfrm>
        <a:off x="3276664" y="924015"/>
        <a:ext cx="2279386" cy="2146338"/>
      </dsp:txXfrm>
    </dsp:sp>
    <dsp:sp modelId="{7C3C0332-A317-4C18-AF20-2D6ABF595D9A}">
      <dsp:nvSpPr>
        <dsp:cNvPr id="0" name=""/>
        <dsp:cNvSpPr/>
      </dsp:nvSpPr>
      <dsp:spPr>
        <a:xfrm>
          <a:off x="5742083" y="563726"/>
          <a:ext cx="3345165" cy="2866915"/>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10" tIns="35560" rIns="7871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丸ｺﾞｼｯｸM-PRO" panose="020F0600000000000000" pitchFamily="50" charset="-128"/>
              <a:ea typeface="HG丸ｺﾞｼｯｸM-PRO" panose="020F0600000000000000" pitchFamily="50" charset="-128"/>
            </a:rPr>
            <a:t>オーバー</a:t>
          </a:r>
          <a:endParaRPr kumimoji="1" lang="en-US" altLang="ja-JP" sz="2800" b="1" kern="1200" dirty="0">
            <a:latin typeface="HG丸ｺﾞｼｯｸM-PRO" panose="020F0600000000000000" pitchFamily="50" charset="-128"/>
            <a:ea typeface="HG丸ｺﾞｼｯｸM-PRO" panose="020F0600000000000000" pitchFamily="50" charset="-128"/>
          </a:endParaRPr>
        </a:p>
        <a:p>
          <a:pPr marL="0" lvl="0" indent="0" algn="ctr" defTabSz="1244600">
            <a:lnSpc>
              <a:spcPct val="90000"/>
            </a:lnSpc>
            <a:spcBef>
              <a:spcPct val="0"/>
            </a:spcBef>
            <a:spcAft>
              <a:spcPct val="35000"/>
            </a:spcAft>
            <a:buNone/>
          </a:pPr>
          <a:r>
            <a:rPr kumimoji="1" lang="ja-JP" altLang="en-US" sz="2800" b="1" kern="1200" dirty="0">
              <a:latin typeface="HG丸ｺﾞｼｯｸM-PRO" panose="020F0600000000000000" pitchFamily="50" charset="-128"/>
              <a:ea typeface="HG丸ｺﾞｼｯｸM-PRO" panose="020F0600000000000000" pitchFamily="50" charset="-128"/>
            </a:rPr>
            <a:t>トレーニング</a:t>
          </a:r>
        </a:p>
      </dsp:txBody>
      <dsp:txXfrm>
        <a:off x="6231971" y="983576"/>
        <a:ext cx="2365389" cy="2027215"/>
      </dsp:txXfrm>
    </dsp:sp>
    <dsp:sp modelId="{381A8394-BDA5-4538-B045-273B1DF88C4E}">
      <dsp:nvSpPr>
        <dsp:cNvPr id="0" name=""/>
        <dsp:cNvSpPr/>
      </dsp:nvSpPr>
      <dsp:spPr>
        <a:xfrm>
          <a:off x="8801205" y="654367"/>
          <a:ext cx="2843960" cy="268563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10" tIns="35560" rIns="7871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丸ｺﾞｼｯｸM-PRO" panose="020F0600000000000000" pitchFamily="50" charset="-128"/>
              <a:ea typeface="HG丸ｺﾞｼｯｸM-PRO" panose="020F0600000000000000" pitchFamily="50" charset="-128"/>
            </a:rPr>
            <a:t>ストレス</a:t>
          </a:r>
        </a:p>
      </dsp:txBody>
      <dsp:txXfrm>
        <a:off x="9217693" y="1047669"/>
        <a:ext cx="2010984" cy="1899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B83E5-C48C-4C59-962A-A9ACEDB63B49}">
      <dsp:nvSpPr>
        <dsp:cNvPr id="0" name=""/>
        <dsp:cNvSpPr/>
      </dsp:nvSpPr>
      <dsp:spPr>
        <a:xfrm>
          <a:off x="2693646" y="3"/>
          <a:ext cx="2120554" cy="212055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latin typeface="HGS創英角ﾎﾟｯﾌﾟ体" panose="040B0A00000000000000" pitchFamily="50" charset="-128"/>
              <a:ea typeface="HGS創英角ﾎﾟｯﾌﾟ体" panose="040B0A00000000000000" pitchFamily="50" charset="-128"/>
            </a:rPr>
            <a:t>栄養</a:t>
          </a:r>
        </a:p>
      </dsp:txBody>
      <dsp:txXfrm>
        <a:off x="3004194" y="310551"/>
        <a:ext cx="1499458" cy="1499458"/>
      </dsp:txXfrm>
    </dsp:sp>
    <dsp:sp modelId="{ED22F0C3-29C5-437F-9AD4-BC65F1DB7E66}">
      <dsp:nvSpPr>
        <dsp:cNvPr id="0" name=""/>
        <dsp:cNvSpPr/>
      </dsp:nvSpPr>
      <dsp:spPr>
        <a:xfrm rot="3434485">
          <a:off x="4324663" y="2067036"/>
          <a:ext cx="614577" cy="7156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4366967" y="2132648"/>
        <a:ext cx="430204" cy="429413"/>
      </dsp:txXfrm>
    </dsp:sp>
    <dsp:sp modelId="{D65283EB-DE49-4D9E-8A91-E13D46600E89}">
      <dsp:nvSpPr>
        <dsp:cNvPr id="0" name=""/>
        <dsp:cNvSpPr/>
      </dsp:nvSpPr>
      <dsp:spPr>
        <a:xfrm>
          <a:off x="4468528" y="2758458"/>
          <a:ext cx="2120554" cy="2120554"/>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kumimoji="1" lang="ja-JP" altLang="en-US" sz="3400" kern="1200" dirty="0">
              <a:solidFill>
                <a:schemeClr val="tx1"/>
              </a:solidFill>
              <a:latin typeface="HGP創英角ﾎﾟｯﾌﾟ体" panose="040B0A00000000000000" pitchFamily="50" charset="-128"/>
              <a:ea typeface="HGP創英角ﾎﾟｯﾌﾟ体" panose="040B0A00000000000000" pitchFamily="50" charset="-128"/>
            </a:rPr>
            <a:t>休息</a:t>
          </a:r>
        </a:p>
      </dsp:txBody>
      <dsp:txXfrm>
        <a:off x="4779076" y="3069006"/>
        <a:ext cx="1499458" cy="1499458"/>
      </dsp:txXfrm>
    </dsp:sp>
    <dsp:sp modelId="{A2BDF844-A044-4287-B92E-69BD45E80E2B}">
      <dsp:nvSpPr>
        <dsp:cNvPr id="0" name=""/>
        <dsp:cNvSpPr/>
      </dsp:nvSpPr>
      <dsp:spPr>
        <a:xfrm rot="10800000">
          <a:off x="3851791" y="3460891"/>
          <a:ext cx="435827" cy="715687"/>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rot="10800000">
        <a:off x="3982539" y="3604028"/>
        <a:ext cx="305079" cy="429413"/>
      </dsp:txXfrm>
    </dsp:sp>
    <dsp:sp modelId="{E735C3D6-3970-4A97-AB8A-CF690E14ED42}">
      <dsp:nvSpPr>
        <dsp:cNvPr id="0" name=""/>
        <dsp:cNvSpPr/>
      </dsp:nvSpPr>
      <dsp:spPr>
        <a:xfrm>
          <a:off x="1043422" y="2758458"/>
          <a:ext cx="2602789" cy="2120554"/>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kumimoji="1" lang="ja-JP" altLang="en-US" sz="3400" kern="1200" dirty="0">
              <a:solidFill>
                <a:schemeClr val="tx1"/>
              </a:solidFill>
              <a:latin typeface="HGP創英角ﾎﾟｯﾌﾟ体" panose="040B0A00000000000000" pitchFamily="50" charset="-128"/>
              <a:ea typeface="HGP創英角ﾎﾟｯﾌﾟ体" panose="040B0A00000000000000" pitchFamily="50" charset="-128"/>
            </a:rPr>
            <a:t>正常な</a:t>
          </a:r>
          <a:endParaRPr kumimoji="1" lang="en-US" altLang="ja-JP" sz="3400" kern="1200" dirty="0">
            <a:solidFill>
              <a:schemeClr val="tx1"/>
            </a:solidFill>
            <a:latin typeface="HGP創英角ﾎﾟｯﾌﾟ体" panose="040B0A00000000000000" pitchFamily="50" charset="-128"/>
            <a:ea typeface="HGP創英角ﾎﾟｯﾌﾟ体" panose="040B0A00000000000000" pitchFamily="50" charset="-128"/>
          </a:endParaRPr>
        </a:p>
        <a:p>
          <a:pPr marL="0" lvl="0" indent="0" algn="ctr" defTabSz="1511300">
            <a:lnSpc>
              <a:spcPct val="90000"/>
            </a:lnSpc>
            <a:spcBef>
              <a:spcPct val="0"/>
            </a:spcBef>
            <a:spcAft>
              <a:spcPct val="35000"/>
            </a:spcAft>
            <a:buNone/>
          </a:pPr>
          <a:r>
            <a:rPr kumimoji="1" lang="ja-JP" altLang="en-US" sz="3400" kern="1200" dirty="0">
              <a:solidFill>
                <a:schemeClr val="tx1"/>
              </a:solidFill>
              <a:latin typeface="HGP創英角ﾎﾟｯﾌﾟ体" panose="040B0A00000000000000" pitchFamily="50" charset="-128"/>
              <a:ea typeface="HGP創英角ﾎﾟｯﾌﾟ体" panose="040B0A00000000000000" pitchFamily="50" charset="-128"/>
            </a:rPr>
            <a:t>月経周期</a:t>
          </a:r>
        </a:p>
      </dsp:txBody>
      <dsp:txXfrm>
        <a:off x="1424592" y="3069006"/>
        <a:ext cx="1840449" cy="1499458"/>
      </dsp:txXfrm>
    </dsp:sp>
    <dsp:sp modelId="{B1422434-0706-409A-AB96-ECBDD9CE2D7C}">
      <dsp:nvSpPr>
        <dsp:cNvPr id="0" name=""/>
        <dsp:cNvSpPr/>
      </dsp:nvSpPr>
      <dsp:spPr>
        <a:xfrm rot="17823563">
          <a:off x="2803244" y="2076859"/>
          <a:ext cx="497160" cy="715687"/>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2843893" y="2286407"/>
        <a:ext cx="348012" cy="429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53E5-DB33-46BB-9548-B538D37AE530}">
      <dsp:nvSpPr>
        <dsp:cNvPr id="0" name=""/>
        <dsp:cNvSpPr/>
      </dsp:nvSpPr>
      <dsp:spPr>
        <a:xfrm>
          <a:off x="0" y="0"/>
          <a:ext cx="8128000" cy="13285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en-US" altLang="ja-JP" sz="1800" b="1" kern="1200"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800" b="1" kern="12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b="1" kern="1200"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800" b="1" kern="1200" dirty="0" err="1">
              <a:solidFill>
                <a:schemeClr val="tx1"/>
              </a:solidFill>
              <a:latin typeface="HG丸ｺﾞｼｯｸM-PRO" panose="020F0600000000000000" pitchFamily="50" charset="-128"/>
              <a:ea typeface="HG丸ｺﾞｼｯｸM-PRO" panose="020F0600000000000000" pitchFamily="50" charset="-128"/>
            </a:rPr>
            <a:t>への</a:t>
          </a:r>
          <a:r>
            <a:rPr kumimoji="1" lang="ja-JP" altLang="en-US" sz="1800" b="1" kern="1200" dirty="0">
              <a:solidFill>
                <a:schemeClr val="tx1"/>
              </a:solidFill>
              <a:latin typeface="HG丸ｺﾞｼｯｸM-PRO" panose="020F0600000000000000" pitchFamily="50" charset="-128"/>
              <a:ea typeface="HG丸ｺﾞｼｯｸM-PRO" panose="020F0600000000000000" pitchFamily="50" charset="-128"/>
            </a:rPr>
            <a:t>誤解①</a:t>
          </a:r>
          <a:endParaRPr kumimoji="1" lang="en-US" altLang="ja-JP" sz="18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800100">
            <a:lnSpc>
              <a:spcPct val="90000"/>
            </a:lnSpc>
            <a:spcBef>
              <a:spcPct val="0"/>
            </a:spcBef>
            <a:spcAft>
              <a:spcPct val="35000"/>
            </a:spcAft>
            <a:buNone/>
          </a:pPr>
          <a:r>
            <a:rPr kumimoji="1" lang="en-US" altLang="ja-JP" sz="1800" b="1" kern="1200"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800" b="1" kern="1200" dirty="0">
              <a:solidFill>
                <a:schemeClr val="tx1"/>
              </a:solidFill>
              <a:latin typeface="HG丸ｺﾞｼｯｸM-PRO" panose="020F0600000000000000" pitchFamily="50" charset="-128"/>
              <a:ea typeface="HG丸ｺﾞｼｯｸM-PRO" panose="020F0600000000000000" pitchFamily="50" charset="-128"/>
            </a:rPr>
            <a:t>：将来赤ちゃんができなくなる？</a:t>
          </a:r>
          <a:endParaRPr kumimoji="1" lang="en-US" altLang="ja-JP" sz="18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800100">
            <a:lnSpc>
              <a:spcPct val="90000"/>
            </a:lnSpc>
            <a:spcBef>
              <a:spcPct val="0"/>
            </a:spcBef>
            <a:spcAft>
              <a:spcPct val="35000"/>
            </a:spcAft>
            <a:buNone/>
          </a:pPr>
          <a:r>
            <a:rPr kumimoji="1" lang="en-US" altLang="ja-JP" sz="1800" b="1" kern="1200"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800" b="1" kern="1200" dirty="0">
              <a:solidFill>
                <a:schemeClr val="tx1"/>
              </a:solidFill>
              <a:latin typeface="HG丸ｺﾞｼｯｸM-PRO" panose="020F0600000000000000" pitchFamily="50" charset="-128"/>
              <a:ea typeface="HG丸ｺﾞｼｯｸM-PRO" panose="020F0600000000000000" pitchFamily="50" charset="-128"/>
            </a:rPr>
            <a:t>：卵巣をお休みさせます。あなたを守って妊孕性を上げます。</a:t>
          </a:r>
        </a:p>
      </dsp:txBody>
      <dsp:txXfrm>
        <a:off x="64853" y="64853"/>
        <a:ext cx="7998294" cy="1198806"/>
      </dsp:txXfrm>
    </dsp:sp>
    <dsp:sp modelId="{6350ABC1-DB74-4D27-B154-D6B50EFED5B9}">
      <dsp:nvSpPr>
        <dsp:cNvPr id="0" name=""/>
        <dsp:cNvSpPr/>
      </dsp:nvSpPr>
      <dsp:spPr>
        <a:xfrm>
          <a:off x="0" y="1332316"/>
          <a:ext cx="8128000" cy="7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350" rIns="35560" bIns="6350" numCol="1" spcCol="1270" anchor="t" anchorCtr="0">
          <a:noAutofit/>
        </a:bodyPr>
        <a:lstStyle/>
        <a:p>
          <a:pPr marL="57150" lvl="1" indent="-57150" algn="l" defTabSz="177800">
            <a:lnSpc>
              <a:spcPct val="90000"/>
            </a:lnSpc>
            <a:spcBef>
              <a:spcPct val="0"/>
            </a:spcBef>
            <a:spcAft>
              <a:spcPct val="20000"/>
            </a:spcAft>
            <a:buChar char="•"/>
          </a:pPr>
          <a:endParaRPr kumimoji="1" lang="ja-JP" altLang="en-US" sz="400" kern="1200" dirty="0"/>
        </a:p>
      </dsp:txBody>
      <dsp:txXfrm>
        <a:off x="0" y="1332316"/>
        <a:ext cx="8128000" cy="71975"/>
      </dsp:txXfrm>
    </dsp:sp>
    <dsp:sp modelId="{0C568A0D-A1F6-4B2F-8A47-90AD36FCE42D}">
      <dsp:nvSpPr>
        <dsp:cNvPr id="0" name=""/>
        <dsp:cNvSpPr/>
      </dsp:nvSpPr>
      <dsp:spPr>
        <a:xfrm>
          <a:off x="0" y="1404291"/>
          <a:ext cx="8128000" cy="1328512"/>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への誤解②</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Ｑ：漢方の方が安全では？</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Ａ：確かに漢方薬には月経痛、月経前症候群効果のあるものがたくさんあります。</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でもドーピングチェックにかかるものがたくさんあり要注意です。</a:t>
          </a:r>
        </a:p>
      </dsp:txBody>
      <dsp:txXfrm>
        <a:off x="64853" y="1469144"/>
        <a:ext cx="7998294" cy="1198806"/>
      </dsp:txXfrm>
    </dsp:sp>
    <dsp:sp modelId="{CC8A27A9-FB55-49A9-BF35-4AD2449B2A35}">
      <dsp:nvSpPr>
        <dsp:cNvPr id="0" name=""/>
        <dsp:cNvSpPr/>
      </dsp:nvSpPr>
      <dsp:spPr>
        <a:xfrm>
          <a:off x="0" y="2730239"/>
          <a:ext cx="8128000" cy="1328512"/>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600" b="1" kern="1200" dirty="0" err="1">
              <a:solidFill>
                <a:schemeClr val="tx1"/>
              </a:solidFill>
              <a:latin typeface="HG丸ｺﾞｼｯｸM-PRO" panose="020F0600000000000000" pitchFamily="50" charset="-128"/>
              <a:ea typeface="HG丸ｺﾞｼｯｸM-PRO" panose="020F0600000000000000" pitchFamily="50" charset="-128"/>
            </a:rPr>
            <a:t>への</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誤解③</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：太ってパフォーマンスが下がる？</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：低用量ピル、超低用量ピルは太りません。</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endParaRPr kumimoji="1" lang="en-US" altLang="ja-JP" sz="500" kern="1200" dirty="0"/>
        </a:p>
      </dsp:txBody>
      <dsp:txXfrm>
        <a:off x="64853" y="2795092"/>
        <a:ext cx="7998294" cy="1198806"/>
      </dsp:txXfrm>
    </dsp:sp>
    <dsp:sp modelId="{01AB7228-FC16-4C18-9097-07D2FA1FC293}">
      <dsp:nvSpPr>
        <dsp:cNvPr id="0" name=""/>
        <dsp:cNvSpPr/>
      </dsp:nvSpPr>
      <dsp:spPr>
        <a:xfrm>
          <a:off x="0" y="4090154"/>
          <a:ext cx="8128000" cy="132851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OC</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LEP</a:t>
          </a:r>
          <a:r>
            <a:rPr kumimoji="1" lang="ja-JP" altLang="en-US" sz="1600" b="1" kern="1200" dirty="0" err="1">
              <a:solidFill>
                <a:schemeClr val="tx1"/>
              </a:solidFill>
              <a:latin typeface="HG丸ｺﾞｼｯｸM-PRO" panose="020F0600000000000000" pitchFamily="50" charset="-128"/>
              <a:ea typeface="HG丸ｺﾞｼｯｸM-PRO" panose="020F0600000000000000" pitchFamily="50" charset="-128"/>
            </a:rPr>
            <a:t>への</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誤解④</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Ｑ：ドーピングにかかりませんか？</a:t>
          </a:r>
          <a:endPar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l" defTabSz="711200">
            <a:lnSpc>
              <a:spcPct val="90000"/>
            </a:lnSpc>
            <a:spcBef>
              <a:spcPct val="0"/>
            </a:spcBef>
            <a:spcAft>
              <a:spcPct val="35000"/>
            </a:spcAft>
            <a:buNone/>
          </a:pPr>
          <a:r>
            <a:rPr kumimoji="1" lang="en-US" altLang="ja-JP" sz="1600" b="1" kern="1200"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1" kern="1200" dirty="0">
              <a:solidFill>
                <a:schemeClr val="tx1"/>
              </a:solidFill>
              <a:latin typeface="HG丸ｺﾞｼｯｸM-PRO" panose="020F0600000000000000" pitchFamily="50" charset="-128"/>
              <a:ea typeface="HG丸ｺﾞｼｯｸM-PRO" panose="020F0600000000000000" pitchFamily="50" charset="-128"/>
            </a:rPr>
            <a:t>：低用量ピルは今のとことひっかりません</a:t>
          </a:r>
          <a:r>
            <a:rPr kumimoji="1" lang="ja-JP" altLang="en-US" sz="500" kern="1200" dirty="0"/>
            <a:t>。</a:t>
          </a:r>
          <a:endParaRPr kumimoji="1" lang="en-US" altLang="ja-JP" sz="500" kern="1200" dirty="0"/>
        </a:p>
        <a:p>
          <a:pPr marL="0" lvl="0" indent="0" algn="l" defTabSz="711200">
            <a:lnSpc>
              <a:spcPct val="90000"/>
            </a:lnSpc>
            <a:spcBef>
              <a:spcPct val="0"/>
            </a:spcBef>
            <a:spcAft>
              <a:spcPct val="35000"/>
            </a:spcAft>
            <a:buNone/>
          </a:pPr>
          <a:endParaRPr kumimoji="1" lang="en-US" altLang="ja-JP" sz="500" kern="1200" dirty="0"/>
        </a:p>
      </dsp:txBody>
      <dsp:txXfrm>
        <a:off x="64853" y="4155007"/>
        <a:ext cx="7998294" cy="119880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871E-1AD6-4F9F-AC8B-EBC8C5ED9ED7}" type="datetimeFigureOut">
              <a:rPr kumimoji="1" lang="ja-JP" altLang="en-US" smtClean="0"/>
              <a:t>2024/12/6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B1A98-CD0A-4B17-ADD2-946ACD12A79F}" type="slidenum">
              <a:rPr kumimoji="1" lang="ja-JP" altLang="en-US" smtClean="0"/>
              <a:t>‹#›</a:t>
            </a:fld>
            <a:endParaRPr kumimoji="1" lang="ja-JP" altLang="en-US"/>
          </a:p>
        </p:txBody>
      </p:sp>
    </p:spTree>
    <p:extLst>
      <p:ext uri="{BB962C8B-B14F-4D97-AF65-F5344CB8AC3E}">
        <p14:creationId xmlns:p14="http://schemas.microsoft.com/office/powerpoint/2010/main" val="2749183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鈴鹿市の皆さん、こんにちわ。三重県のお隣、愛知県名古屋市で開業しています。ごきそレディスクリニック院長の小川です。</a:t>
            </a:r>
            <a:endParaRPr kumimoji="1" lang="en-US" altLang="ja-JP" dirty="0"/>
          </a:p>
          <a:p>
            <a:r>
              <a:rPr kumimoji="1" lang="ja-JP" altLang="en-US" dirty="0"/>
              <a:t>今日は特定非営利活動法人鈴鹿スポーツ協会冨井さん、女性アスリ－ト支援委員会の小澤さんの紹介でやってきました。皆のあこがれのオリンピアンである室伏選手と一緒に、パフォーマンスをしっかり出し切るための</a:t>
            </a:r>
            <a:r>
              <a:rPr kumimoji="1" lang="en-US" altLang="ja-JP" dirty="0"/>
              <a:t>0</a:t>
            </a:r>
            <a:r>
              <a:rPr kumimoji="1" lang="ja-JP" altLang="en-US" dirty="0"/>
              <a:t>アドバイスを一緒に勉強していきましょう</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a:t>
            </a:fld>
            <a:endParaRPr kumimoji="1" lang="ja-JP" altLang="en-US"/>
          </a:p>
        </p:txBody>
      </p:sp>
    </p:spTree>
    <p:extLst>
      <p:ext uri="{BB962C8B-B14F-4D97-AF65-F5344CB8AC3E}">
        <p14:creationId xmlns:p14="http://schemas.microsoft.com/office/powerpoint/2010/main" val="41489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一度には食べきれません。補食。おやつタイム。もぐもぐタイムは必要です。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10</a:t>
            </a:fld>
            <a:endParaRPr kumimoji="1" lang="ja-JP" altLang="en-US"/>
          </a:p>
        </p:txBody>
      </p:sp>
    </p:spTree>
    <p:extLst>
      <p:ext uri="{BB962C8B-B14F-4D97-AF65-F5344CB8AC3E}">
        <p14:creationId xmlns:p14="http://schemas.microsoft.com/office/powerpoint/2010/main" val="120945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スポーツでの種類でも違います。君たちは成長期なので、もっと必要です。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11</a:t>
            </a:fld>
            <a:endParaRPr kumimoji="1" lang="ja-JP" altLang="en-US"/>
          </a:p>
        </p:txBody>
      </p:sp>
    </p:spTree>
    <p:extLst>
      <p:ext uri="{BB962C8B-B14F-4D97-AF65-F5344CB8AC3E}">
        <p14:creationId xmlns:p14="http://schemas.microsoft.com/office/powerpoint/2010/main" val="88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スポーツによります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12</a:t>
            </a:fld>
            <a:endParaRPr kumimoji="1" lang="ja-JP" altLang="en-US"/>
          </a:p>
        </p:txBody>
      </p:sp>
    </p:spTree>
    <p:extLst>
      <p:ext uri="{BB962C8B-B14F-4D97-AF65-F5344CB8AC3E}">
        <p14:creationId xmlns:p14="http://schemas.microsoft.com/office/powerpoint/2010/main" val="24950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ちょこちょこ食べよう</a:t>
            </a:r>
            <a:r>
              <a:rPr kumimoji="1" lang="en-US" altLang="ja-JP" dirty="0"/>
              <a:t>0</a:t>
            </a:r>
            <a:endParaRPr kumimoji="1" lang="ja-JP" altLang="en-US" dirty="0"/>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13</a:t>
            </a:fld>
            <a:endParaRPr kumimoji="1" lang="ja-JP" altLang="en-US"/>
          </a:p>
        </p:txBody>
      </p:sp>
    </p:spTree>
    <p:extLst>
      <p:ext uri="{BB962C8B-B14F-4D97-AF65-F5344CB8AC3E}">
        <p14:creationId xmlns:p14="http://schemas.microsoft.com/office/powerpoint/2010/main" val="352610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すぐのエネルギーには主食。でも脂質はなるべく控えましょう。部活の帰りに</a:t>
            </a:r>
            <a:r>
              <a:rPr kumimoji="1" lang="en-US" altLang="ja-JP" dirty="0"/>
              <a:t>6</a:t>
            </a:r>
            <a:r>
              <a:rPr kumimoji="1" lang="ja-JP" altLang="en-US" dirty="0"/>
              <a:t>ｐチーズ</a:t>
            </a:r>
            <a:r>
              <a:rPr kumimoji="1" lang="en-US" altLang="ja-JP" dirty="0"/>
              <a:t>1</a:t>
            </a:r>
            <a:r>
              <a:rPr kumimoji="1" lang="ja-JP" altLang="en-US" dirty="0"/>
              <a:t>切れ。</a:t>
            </a:r>
            <a:endParaRPr kumimoji="1" lang="en-US" altLang="ja-JP" dirty="0"/>
          </a:p>
          <a:p>
            <a:r>
              <a:rPr kumimoji="1" lang="ja-JP" altLang="en-US" dirty="0"/>
              <a:t>早朝練習のあとにオレンジ。スポ－ツクラブの後に小さなおにぎり。</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14</a:t>
            </a:fld>
            <a:endParaRPr kumimoji="1" lang="ja-JP" altLang="en-US"/>
          </a:p>
        </p:txBody>
      </p:sp>
    </p:spTree>
    <p:extLst>
      <p:ext uri="{BB962C8B-B14F-4D97-AF65-F5344CB8AC3E}">
        <p14:creationId xmlns:p14="http://schemas.microsoft.com/office/powerpoint/2010/main" val="67055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女性ホルモンの材料はコレステロールなの。</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15</a:t>
            </a:fld>
            <a:endParaRPr kumimoji="1" lang="ja-JP" altLang="en-US"/>
          </a:p>
        </p:txBody>
      </p:sp>
    </p:spTree>
    <p:extLst>
      <p:ext uri="{BB962C8B-B14F-4D97-AF65-F5344CB8AC3E}">
        <p14:creationId xmlns:p14="http://schemas.microsoft.com/office/powerpoint/2010/main" val="346398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月経なのは便利じゃありません。</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16</a:t>
            </a:fld>
            <a:endParaRPr kumimoji="1" lang="ja-JP" altLang="en-US"/>
          </a:p>
        </p:txBody>
      </p:sp>
    </p:spTree>
    <p:extLst>
      <p:ext uri="{BB962C8B-B14F-4D97-AF65-F5344CB8AC3E}">
        <p14:creationId xmlns:p14="http://schemas.microsoft.com/office/powerpoint/2010/main" val="265474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実は無月経は体からのヘルプサイン悲鳴です。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17</a:t>
            </a:fld>
            <a:endParaRPr kumimoji="1" lang="ja-JP" altLang="en-US"/>
          </a:p>
        </p:txBody>
      </p:sp>
    </p:spTree>
    <p:extLst>
      <p:ext uri="{BB962C8B-B14F-4D97-AF65-F5344CB8AC3E}">
        <p14:creationId xmlns:p14="http://schemas.microsoft.com/office/powerpoint/2010/main" val="191482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生理痛は我慢しないで！！</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18</a:t>
            </a:fld>
            <a:endParaRPr kumimoji="1" lang="ja-JP" altLang="en-US"/>
          </a:p>
        </p:txBody>
      </p:sp>
    </p:spTree>
    <p:extLst>
      <p:ext uri="{BB962C8B-B14F-4D97-AF65-F5344CB8AC3E}">
        <p14:creationId xmlns:p14="http://schemas.microsoft.com/office/powerpoint/2010/main" val="348842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正しい知識は大切です。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19</a:t>
            </a:fld>
            <a:endParaRPr kumimoji="1" lang="ja-JP" altLang="en-US"/>
          </a:p>
        </p:txBody>
      </p:sp>
    </p:spTree>
    <p:extLst>
      <p:ext uri="{BB962C8B-B14F-4D97-AF65-F5344CB8AC3E}">
        <p14:creationId xmlns:p14="http://schemas.microsoft.com/office/powerpoint/2010/main" val="98377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オリンピアンといっしょに学びましょうみんなは凄くラッキ－です。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a:t>
            </a:fld>
            <a:endParaRPr kumimoji="1" lang="ja-JP" altLang="en-US"/>
          </a:p>
        </p:txBody>
      </p:sp>
    </p:spTree>
    <p:extLst>
      <p:ext uri="{BB962C8B-B14F-4D97-AF65-F5344CB8AC3E}">
        <p14:creationId xmlns:p14="http://schemas.microsoft.com/office/powerpoint/2010/main" val="2019782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参考資料開けてね。</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20</a:t>
            </a:fld>
            <a:endParaRPr kumimoji="1" lang="ja-JP" altLang="en-US"/>
          </a:p>
        </p:txBody>
      </p:sp>
    </p:spTree>
    <p:extLst>
      <p:ext uri="{BB962C8B-B14F-4D97-AF65-F5344CB8AC3E}">
        <p14:creationId xmlns:p14="http://schemas.microsoft.com/office/powerpoint/2010/main" val="274841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毎月妊婦さんになる練習をしてるの。でも今はいらないよね。</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21</a:t>
            </a:fld>
            <a:endParaRPr kumimoji="1" lang="ja-JP" altLang="en-US"/>
          </a:p>
        </p:txBody>
      </p:sp>
    </p:spTree>
    <p:extLst>
      <p:ext uri="{BB962C8B-B14F-4D97-AF65-F5344CB8AC3E}">
        <p14:creationId xmlns:p14="http://schemas.microsoft.com/office/powerpoint/2010/main" val="232177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生理も嫌だし</a:t>
            </a:r>
            <a:endParaRPr kumimoji="1" lang="en-US" altLang="ja-JP" dirty="0"/>
          </a:p>
          <a:p>
            <a:r>
              <a:rPr kumimoji="1" lang="ja-JP" altLang="en-US" dirty="0"/>
              <a:t>生理前のイライラもヤダ</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22</a:t>
            </a:fld>
            <a:endParaRPr kumimoji="1" lang="ja-JP" altLang="en-US"/>
          </a:p>
        </p:txBody>
      </p:sp>
    </p:spTree>
    <p:extLst>
      <p:ext uri="{BB962C8B-B14F-4D97-AF65-F5344CB8AC3E}">
        <p14:creationId xmlns:p14="http://schemas.microsoft.com/office/powerpoint/2010/main" val="12198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私たちがついています。</a:t>
            </a:r>
            <a:endParaRPr kumimoji="1" lang="en-US" altLang="ja-JP" dirty="0"/>
          </a:p>
          <a:p>
            <a:r>
              <a:rPr kumimoji="1" lang="ja-JP" altLang="en-US" dirty="0"/>
              <a:t>東京オリンピックのお蔭で沢山の産婦人科医に正しい考えが浸透しています。</a:t>
            </a:r>
            <a:endParaRPr kumimoji="1" lang="en-US" altLang="ja-JP" dirty="0"/>
          </a:p>
          <a:p>
            <a:r>
              <a:rPr kumimoji="1" lang="ja-JP" altLang="en-US" dirty="0"/>
              <a:t>ドーピングにひかからない、お薬もたくさんあります。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23</a:t>
            </a:fld>
            <a:endParaRPr kumimoji="1" lang="ja-JP" altLang="en-US"/>
          </a:p>
        </p:txBody>
      </p:sp>
    </p:spTree>
    <p:extLst>
      <p:ext uri="{BB962C8B-B14F-4D97-AF65-F5344CB8AC3E}">
        <p14:creationId xmlns:p14="http://schemas.microsoft.com/office/powerpoint/2010/main" val="5365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これからが作戦です。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24</a:t>
            </a:fld>
            <a:endParaRPr kumimoji="1" lang="ja-JP" altLang="en-US"/>
          </a:p>
        </p:txBody>
      </p:sp>
    </p:spTree>
    <p:extLst>
      <p:ext uri="{BB962C8B-B14F-4D97-AF65-F5344CB8AC3E}">
        <p14:creationId xmlns:p14="http://schemas.microsoft.com/office/powerpoint/2010/main" val="541748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ひとつづつ説明するね。</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26</a:t>
            </a:fld>
            <a:endParaRPr kumimoji="1" lang="ja-JP" altLang="en-US"/>
          </a:p>
        </p:txBody>
      </p:sp>
    </p:spTree>
    <p:extLst>
      <p:ext uri="{BB962C8B-B14F-4D97-AF65-F5344CB8AC3E}">
        <p14:creationId xmlns:p14="http://schemas.microsoft.com/office/powerpoint/2010/main" val="9903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ばぶ子の感想のままです。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31</a:t>
            </a:fld>
            <a:endParaRPr kumimoji="1" lang="ja-JP" altLang="en-US"/>
          </a:p>
        </p:txBody>
      </p:sp>
    </p:spTree>
    <p:extLst>
      <p:ext uri="{BB962C8B-B14F-4D97-AF65-F5344CB8AC3E}">
        <p14:creationId xmlns:p14="http://schemas.microsoft.com/office/powerpoint/2010/main" val="2468147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自分には何が合うのかコーチや専門家に相談してね。</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32</a:t>
            </a:fld>
            <a:endParaRPr kumimoji="1" lang="ja-JP" altLang="en-US"/>
          </a:p>
        </p:txBody>
      </p:sp>
    </p:spTree>
    <p:extLst>
      <p:ext uri="{BB962C8B-B14F-4D97-AF65-F5344CB8AC3E}">
        <p14:creationId xmlns:p14="http://schemas.microsoft.com/office/powerpoint/2010/main" val="219653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月経を自分のものにします。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33</a:t>
            </a:fld>
            <a:endParaRPr kumimoji="1" lang="ja-JP" altLang="en-US"/>
          </a:p>
        </p:txBody>
      </p:sp>
    </p:spTree>
    <p:extLst>
      <p:ext uri="{BB962C8B-B14F-4D97-AF65-F5344CB8AC3E}">
        <p14:creationId xmlns:p14="http://schemas.microsoft.com/office/powerpoint/2010/main" val="272000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おしまい</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34</a:t>
            </a:fld>
            <a:endParaRPr kumimoji="1" lang="ja-JP" altLang="en-US"/>
          </a:p>
        </p:txBody>
      </p:sp>
    </p:spTree>
    <p:extLst>
      <p:ext uri="{BB962C8B-B14F-4D97-AF65-F5344CB8AC3E}">
        <p14:creationId xmlns:p14="http://schemas.microsoft.com/office/powerpoint/2010/main" val="29003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皆さんは成長期です。やりたいことや、やらなくてはいけないことがいっぱいあるよね。でもお休みしないで頑張ることは正しいのかしら？</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3</a:t>
            </a:fld>
            <a:endParaRPr kumimoji="1" lang="ja-JP" altLang="en-US"/>
          </a:p>
        </p:txBody>
      </p:sp>
    </p:spTree>
    <p:extLst>
      <p:ext uri="{BB962C8B-B14F-4D97-AF65-F5344CB8AC3E}">
        <p14:creationId xmlns:p14="http://schemas.microsoft.com/office/powerpoint/2010/main" val="307591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くさん食べてオーバートレ－ニングにならないようコーチやお母さんのアドバイスを聞いてほしいわけ。月経が来ない状態が続くと、便利かもしれないけど、「いつかお母さんになりたいな？」って思ったとき月経がない状態が続くとあなたの骨がもろくなるし、卵巣も上手く働くなくなってしま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4</a:t>
            </a:fld>
            <a:endParaRPr kumimoji="1" lang="ja-JP" altLang="en-US"/>
          </a:p>
        </p:txBody>
      </p:sp>
    </p:spTree>
    <p:extLst>
      <p:ext uri="{BB962C8B-B14F-4D97-AF65-F5344CB8AC3E}">
        <p14:creationId xmlns:p14="http://schemas.microsoft.com/office/powerpoint/2010/main" val="81570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成長期のあなたたちは相当食べないとダメなんだよね。</a:t>
            </a:r>
            <a:r>
              <a:rPr kumimoji="1" lang="en-US" altLang="ja-JP" dirty="0"/>
              <a:t>3</a:t>
            </a:r>
            <a:r>
              <a:rPr kumimoji="1" lang="ja-JP" altLang="en-US" dirty="0"/>
              <a:t>食</a:t>
            </a:r>
            <a:r>
              <a:rPr kumimoji="1" lang="en-US" altLang="ja-JP" dirty="0"/>
              <a:t>1</a:t>
            </a:r>
            <a:r>
              <a:rPr kumimoji="1" lang="ja-JP" altLang="en-US" dirty="0"/>
              <a:t>品増やすの大変だよね。</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5</a:t>
            </a:fld>
            <a:endParaRPr kumimoji="1" lang="ja-JP" altLang="en-US"/>
          </a:p>
        </p:txBody>
      </p:sp>
    </p:spTree>
    <p:extLst>
      <p:ext uri="{BB962C8B-B14F-4D97-AF65-F5344CB8AC3E}">
        <p14:creationId xmlns:p14="http://schemas.microsoft.com/office/powerpoint/2010/main" val="36255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たくさん食べることは、パフォーマンスの向上です。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6</a:t>
            </a:fld>
            <a:endParaRPr kumimoji="1" lang="ja-JP" altLang="en-US"/>
          </a:p>
        </p:txBody>
      </p:sp>
    </p:spTree>
    <p:extLst>
      <p:ext uri="{BB962C8B-B14F-4D97-AF65-F5344CB8AC3E}">
        <p14:creationId xmlns:p14="http://schemas.microsoft.com/office/powerpoint/2010/main" val="150387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骨が折れたら大変。走れないよ。貧血ではパフォーマンスが出せないよ。</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7</a:t>
            </a:fld>
            <a:endParaRPr kumimoji="1" lang="ja-JP" altLang="en-US"/>
          </a:p>
        </p:txBody>
      </p:sp>
    </p:spTree>
    <p:extLst>
      <p:ext uri="{BB962C8B-B14F-4D97-AF65-F5344CB8AC3E}">
        <p14:creationId xmlns:p14="http://schemas.microsoft.com/office/powerpoint/2010/main" val="40907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こんなコーチはおことわりです</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8</a:t>
            </a:fld>
            <a:endParaRPr kumimoji="1" lang="ja-JP" altLang="en-US"/>
          </a:p>
        </p:txBody>
      </p:sp>
    </p:spTree>
    <p:extLst>
      <p:ext uri="{BB962C8B-B14F-4D97-AF65-F5344CB8AC3E}">
        <p14:creationId xmlns:p14="http://schemas.microsoft.com/office/powerpoint/2010/main" val="164733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こんな指導者お断り。</a:t>
            </a:r>
            <a:endParaRPr kumimoji="1" lang="en-US" altLang="ja-JP" dirty="0"/>
          </a:p>
          <a:p>
            <a:r>
              <a:rPr kumimoji="1" lang="ja-JP" altLang="en-US" dirty="0"/>
              <a:t>こんな先輩もお断り。</a:t>
            </a:r>
          </a:p>
        </p:txBody>
      </p:sp>
      <p:sp>
        <p:nvSpPr>
          <p:cNvPr id="4" name="スライド番号プレースホルダー 3"/>
          <p:cNvSpPr>
            <a:spLocks noGrp="1"/>
          </p:cNvSpPr>
          <p:nvPr>
            <p:ph type="sldNum" sz="quarter" idx="5"/>
          </p:nvPr>
        </p:nvSpPr>
        <p:spPr/>
        <p:txBody>
          <a:bodyPr/>
          <a:lstStyle/>
          <a:p>
            <a:fld id="{1B1B1A98-CD0A-4B17-ADD2-946ACD12A79F}" type="slidenum">
              <a:rPr kumimoji="1" lang="ja-JP" altLang="en-US" smtClean="0"/>
              <a:t>9</a:t>
            </a:fld>
            <a:endParaRPr kumimoji="1" lang="ja-JP" altLang="en-US"/>
          </a:p>
        </p:txBody>
      </p:sp>
    </p:spTree>
    <p:extLst>
      <p:ext uri="{BB962C8B-B14F-4D97-AF65-F5344CB8AC3E}">
        <p14:creationId xmlns:p14="http://schemas.microsoft.com/office/powerpoint/2010/main" val="152622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44CF7-76F1-47E0-83F1-98B843A64B6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1EDCBA-8F0D-46D1-99BE-808598061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2686DA-06DC-42C3-A3C5-8931E0905B2F}"/>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87799E23-7792-4F9E-83A7-ABDA6DDC95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24B109-4C39-4F39-843D-AED436F1B9F4}"/>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198543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F780C-9181-4C3D-A108-EB71B27B5D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0039F4-2FEC-4FC0-9690-284878B6D64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E26FD0-119A-40B7-9CE0-6797A0D37EB7}"/>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750C3253-C2ED-416C-95D5-6D21388162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710D12-1DE5-45AF-8D0B-41E18AC65105}"/>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144955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89E004-14AF-4E6D-BBB3-DB2C93AE512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B3A064A-6CD9-40E1-BA94-32576CA052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6B6D4F-41EF-49E1-B278-425DC4303E4D}"/>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1B5C568A-1416-419A-B733-D2F0B52F54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DF4045-B3E0-4114-9DBB-A63298411B52}"/>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365688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E8053-B121-4800-9F9B-94CE892505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2097E3-B536-4603-BD14-B0FC2DF2716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BD43FA-38A2-4B2C-A41D-89F0756A2037}"/>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D5B6E6BB-E530-498B-9672-2F22EAA76D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1DD503-39F2-4048-AD9C-2C34395F499D}"/>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25358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FD0D3-87AE-4A3E-B11B-0536229CB08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62A05D-A72F-4533-8BC4-296587AF00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95217E0-5D67-4A5F-A213-BBF0B79155D6}"/>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6EADE13B-5931-42D8-9168-058113ADB9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6F6882-29F3-40D2-8C87-B73E0567E5F2}"/>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140967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6DB47-7D93-45D7-A9BC-7C0E4B3F24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03929D-51E5-46AA-A412-EF477CE59FE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5BC1E19-6AAB-41BD-BCBA-2D1C580B777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5A4BB87-2CF8-4208-9423-09FAD8B722C2}"/>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6" name="フッター プレースホルダー 5">
            <a:extLst>
              <a:ext uri="{FF2B5EF4-FFF2-40B4-BE49-F238E27FC236}">
                <a16:creationId xmlns:a16="http://schemas.microsoft.com/office/drawing/2014/main" id="{1956556F-5337-40C1-9D89-7D697CB7F2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9B3571-D72F-4049-8EFB-E71FC91BCFB8}"/>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87668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C0B08-BC76-4C58-ABF2-A4AF1F07140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A010B5-6806-42EB-9F9F-68A1A076B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C741404-15EA-4E44-852A-C37A868043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7CE4B78-F2B9-4BCC-B539-7DDE40937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1845FBE-CC2F-4D39-98AE-C9AA137D1B5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955103-A28C-4CB5-B3DD-DFA30667FA7D}"/>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8" name="フッター プレースホルダー 7">
            <a:extLst>
              <a:ext uri="{FF2B5EF4-FFF2-40B4-BE49-F238E27FC236}">
                <a16:creationId xmlns:a16="http://schemas.microsoft.com/office/drawing/2014/main" id="{AAB1F66C-E82B-4243-8156-58F785F4D37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D70B58D-A4C8-40F1-93EF-A106BE3921E8}"/>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172089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777A4-483B-4710-8746-D3B8BC08AE9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B765FB3-FD3A-4347-8BF0-C65E35B20582}"/>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4" name="フッター プレースホルダー 3">
            <a:extLst>
              <a:ext uri="{FF2B5EF4-FFF2-40B4-BE49-F238E27FC236}">
                <a16:creationId xmlns:a16="http://schemas.microsoft.com/office/drawing/2014/main" id="{113F456A-062C-43A2-B9E2-B1AFFACD390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900BB2A-6011-4140-894B-0175251826CD}"/>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352524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E8000E-9D53-454B-A244-69C0332458AA}"/>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3" name="フッター プレースホルダー 2">
            <a:extLst>
              <a:ext uri="{FF2B5EF4-FFF2-40B4-BE49-F238E27FC236}">
                <a16:creationId xmlns:a16="http://schemas.microsoft.com/office/drawing/2014/main" id="{0CC54DDD-ADDC-4D69-B5C6-8CF68EE5380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2E9AA5-8585-45CB-85A4-70E358606E69}"/>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236573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C71CF-B7C9-49C7-88D4-882557E48D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4F9723B-8C17-416D-AA89-E15B2C9D0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9E4CDDB-A4D1-4C44-A204-AC504BF7B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A090ECE-E513-4230-A569-D33FA0DAC1EB}"/>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6" name="フッター プレースホルダー 5">
            <a:extLst>
              <a:ext uri="{FF2B5EF4-FFF2-40B4-BE49-F238E27FC236}">
                <a16:creationId xmlns:a16="http://schemas.microsoft.com/office/drawing/2014/main" id="{1AC2691F-6E38-4D7E-93AB-12A555977A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3C14CA-A1DC-4189-80B9-F337A4558645}"/>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29154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78B3E9-C6C7-471A-BE6E-68D31E08CFD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35F6C80-BB87-4890-AC6E-1DD6E1322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540CC91-54AB-47A8-A21D-EC83DE63B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77AD47-0144-494C-9597-532AFA6BA7F9}"/>
              </a:ext>
            </a:extLst>
          </p:cNvPr>
          <p:cNvSpPr>
            <a:spLocks noGrp="1"/>
          </p:cNvSpPr>
          <p:nvPr>
            <p:ph type="dt" sz="half" idx="10"/>
          </p:nvPr>
        </p:nvSpPr>
        <p:spPr/>
        <p:txBody>
          <a:bodyPr/>
          <a:lstStyle/>
          <a:p>
            <a:fld id="{FAF007BD-DCC3-4805-B664-1D8D898885A1}" type="datetimeFigureOut">
              <a:rPr kumimoji="1" lang="ja-JP" altLang="en-US" smtClean="0"/>
              <a:t>2024/12/6</a:t>
            </a:fld>
            <a:endParaRPr kumimoji="1" lang="ja-JP" altLang="en-US"/>
          </a:p>
        </p:txBody>
      </p:sp>
      <p:sp>
        <p:nvSpPr>
          <p:cNvPr id="6" name="フッター プレースホルダー 5">
            <a:extLst>
              <a:ext uri="{FF2B5EF4-FFF2-40B4-BE49-F238E27FC236}">
                <a16:creationId xmlns:a16="http://schemas.microsoft.com/office/drawing/2014/main" id="{02CE969C-9428-4F24-BA2F-C2FC2CFA2B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C0C94D-EFE4-43F1-960C-E709B7569BF4}"/>
              </a:ext>
            </a:extLst>
          </p:cNvPr>
          <p:cNvSpPr>
            <a:spLocks noGrp="1"/>
          </p:cNvSpPr>
          <p:nvPr>
            <p:ph type="sldNum" sz="quarter" idx="12"/>
          </p:nvPr>
        </p:nvSpPr>
        <p:spPr/>
        <p:txBody>
          <a:body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406216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B098A9-F71B-4BD7-AD8C-D759A74A7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4B4A3C-57EE-4DC4-BDAF-B8BF475DA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B82AD0-793F-44A1-B0DE-829147A4D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007BD-DCC3-4805-B664-1D8D898885A1}"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844680B4-881A-4598-87CF-26B9D3BB5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3BAC625-4683-4DF7-ABB9-67BA48A62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9C7-71EC-4C24-AB8B-B596650FAE08}" type="slidenum">
              <a:rPr kumimoji="1" lang="ja-JP" altLang="en-US" smtClean="0"/>
              <a:t>‹#›</a:t>
            </a:fld>
            <a:endParaRPr kumimoji="1" lang="ja-JP" altLang="en-US"/>
          </a:p>
        </p:txBody>
      </p:sp>
    </p:spTree>
    <p:extLst>
      <p:ext uri="{BB962C8B-B14F-4D97-AF65-F5344CB8AC3E}">
        <p14:creationId xmlns:p14="http://schemas.microsoft.com/office/powerpoint/2010/main" val="161181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4F000A-1374-4E37-BF12-6EA5D344020C}"/>
              </a:ext>
            </a:extLst>
          </p:cNvPr>
          <p:cNvSpPr>
            <a:spLocks noGrp="1"/>
          </p:cNvSpPr>
          <p:nvPr>
            <p:ph type="ctrTitle"/>
          </p:nvPr>
        </p:nvSpPr>
        <p:spPr>
          <a:xfrm>
            <a:off x="1764631" y="2550695"/>
            <a:ext cx="8871285" cy="3064042"/>
          </a:xfrm>
          <a:ln w="76200">
            <a:solidFill>
              <a:srgbClr val="FF0000"/>
            </a:solidFill>
          </a:ln>
        </p:spPr>
        <p:txBody>
          <a:bodyPr>
            <a:normAutofit/>
          </a:bodyPr>
          <a:lstStyle/>
          <a:p>
            <a:r>
              <a:rPr kumimoji="1" lang="ja-JP" altLang="en-US" dirty="0">
                <a:solidFill>
                  <a:srgbClr val="002060"/>
                </a:solidFill>
                <a:latin typeface="HG丸ｺﾞｼｯｸM-PRO" panose="020F0600000000000000" pitchFamily="50" charset="-128"/>
                <a:ea typeface="HG丸ｺﾞｼｯｸM-PRO" panose="020F0600000000000000" pitchFamily="50" charset="-128"/>
              </a:rPr>
              <a:t>鈴鹿市の中学♡高校の</a:t>
            </a:r>
            <a:br>
              <a:rPr kumimoji="1" lang="en-US" altLang="ja-JP" dirty="0">
                <a:solidFill>
                  <a:srgbClr val="002060"/>
                </a:solidFill>
                <a:latin typeface="HG丸ｺﾞｼｯｸM-PRO" panose="020F0600000000000000" pitchFamily="50" charset="-128"/>
                <a:ea typeface="HG丸ｺﾞｼｯｸM-PRO" panose="020F0600000000000000" pitchFamily="50" charset="-128"/>
              </a:rPr>
            </a:br>
            <a:r>
              <a:rPr kumimoji="1" lang="ja-JP" altLang="en-US" dirty="0">
                <a:solidFill>
                  <a:srgbClr val="002060"/>
                </a:solidFill>
                <a:latin typeface="HG丸ｺﾞｼｯｸM-PRO" panose="020F0600000000000000" pitchFamily="50" charset="-128"/>
                <a:ea typeface="HG丸ｺﾞｼｯｸM-PRO" panose="020F0600000000000000" pitchFamily="50" charset="-128"/>
              </a:rPr>
              <a:t>女性アスリートさんへ</a:t>
            </a:r>
            <a:br>
              <a:rPr kumimoji="1" lang="en-US" altLang="ja-JP" dirty="0">
                <a:solidFill>
                  <a:srgbClr val="002060"/>
                </a:solidFill>
                <a:latin typeface="HG丸ｺﾞｼｯｸM-PRO" panose="020F0600000000000000" pitchFamily="50" charset="-128"/>
                <a:ea typeface="HG丸ｺﾞｼｯｸM-PRO" panose="020F0600000000000000" pitchFamily="50" charset="-128"/>
              </a:rPr>
            </a:br>
            <a:r>
              <a:rPr kumimoji="1" lang="ja-JP" altLang="en-US" sz="4000" dirty="0">
                <a:solidFill>
                  <a:srgbClr val="002060"/>
                </a:solidFill>
                <a:latin typeface="HG丸ｺﾞｼｯｸM-PRO" panose="020F0600000000000000" pitchFamily="50" charset="-128"/>
                <a:ea typeface="HG丸ｺﾞｼｯｸM-PRO" panose="020F0600000000000000" pitchFamily="50" charset="-128"/>
              </a:rPr>
              <a:t>産婦人科医からのアドバイス</a:t>
            </a:r>
          </a:p>
        </p:txBody>
      </p:sp>
      <p:sp>
        <p:nvSpPr>
          <p:cNvPr id="3" name="字幕 2">
            <a:extLst>
              <a:ext uri="{FF2B5EF4-FFF2-40B4-BE49-F238E27FC236}">
                <a16:creationId xmlns:a16="http://schemas.microsoft.com/office/drawing/2014/main" id="{B594D4EA-58DA-46AB-B18C-511B7EB87CDD}"/>
              </a:ext>
            </a:extLst>
          </p:cNvPr>
          <p:cNvSpPr>
            <a:spLocks noGrp="1"/>
          </p:cNvSpPr>
          <p:nvPr>
            <p:ph type="subTitle" idx="1"/>
          </p:nvPr>
        </p:nvSpPr>
        <p:spPr>
          <a:xfrm>
            <a:off x="4485057" y="5771426"/>
            <a:ext cx="7328664" cy="1599922"/>
          </a:xfrm>
        </p:spPr>
        <p:txBody>
          <a:bodyPr>
            <a:normAutofit/>
          </a:bodyPr>
          <a:lstStyle/>
          <a:p>
            <a:pPr algn="r"/>
            <a:r>
              <a:rPr kumimoji="1" lang="ja-JP" altLang="en-US" dirty="0">
                <a:latin typeface="HG丸ｺﾞｼｯｸM-PRO" panose="020F0600000000000000" pitchFamily="50" charset="-128"/>
                <a:ea typeface="HG丸ｺﾞｼｯｸM-PRO" panose="020F0600000000000000" pitchFamily="50" charset="-128"/>
              </a:rPr>
              <a:t>ごきそレディスクリニック</a:t>
            </a:r>
            <a:endParaRPr kumimoji="1" lang="en-US" altLang="ja-JP" dirty="0">
              <a:latin typeface="HG丸ｺﾞｼｯｸM-PRO" panose="020F0600000000000000" pitchFamily="50" charset="-128"/>
              <a:ea typeface="HG丸ｺﾞｼｯｸM-PRO" panose="020F0600000000000000" pitchFamily="50" charset="-128"/>
            </a:endParaRPr>
          </a:p>
          <a:p>
            <a:pPr algn="r"/>
            <a:r>
              <a:rPr kumimoji="1" lang="ja-JP" altLang="en-US" dirty="0">
                <a:latin typeface="HG丸ｺﾞｼｯｸM-PRO" panose="020F0600000000000000" pitchFamily="50" charset="-128"/>
                <a:ea typeface="HG丸ｺﾞｼｯｸM-PRO" panose="020F0600000000000000" pitchFamily="50" charset="-128"/>
              </a:rPr>
              <a:t>院長小川麻子</a:t>
            </a:r>
          </a:p>
        </p:txBody>
      </p:sp>
      <p:pic>
        <p:nvPicPr>
          <p:cNvPr id="7" name="図 6">
            <a:extLst>
              <a:ext uri="{FF2B5EF4-FFF2-40B4-BE49-F238E27FC236}">
                <a16:creationId xmlns:a16="http://schemas.microsoft.com/office/drawing/2014/main" id="{E8752080-B703-4294-8AB3-6346877E2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487" y="162594"/>
            <a:ext cx="3798541" cy="1656920"/>
          </a:xfrm>
          <a:prstGeom prst="rect">
            <a:avLst/>
          </a:prstGeom>
        </p:spPr>
      </p:pic>
      <p:sp>
        <p:nvSpPr>
          <p:cNvPr id="4" name="テキスト ボックス 3">
            <a:extLst>
              <a:ext uri="{FF2B5EF4-FFF2-40B4-BE49-F238E27FC236}">
                <a16:creationId xmlns:a16="http://schemas.microsoft.com/office/drawing/2014/main" id="{D58173A7-F6C7-4083-A826-16F1E702AC45}"/>
              </a:ext>
            </a:extLst>
          </p:cNvPr>
          <p:cNvSpPr txBox="1"/>
          <p:nvPr/>
        </p:nvSpPr>
        <p:spPr>
          <a:xfrm>
            <a:off x="529389" y="529389"/>
            <a:ext cx="3064042" cy="461665"/>
          </a:xfrm>
          <a:prstGeom prst="rect">
            <a:avLst/>
          </a:prstGeom>
          <a:noFill/>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20</a:t>
            </a:r>
            <a:r>
              <a:rPr lang="en-US" altLang="ja-JP" sz="2400" dirty="0">
                <a:latin typeface="HG丸ｺﾞｼｯｸM-PRO" panose="020F0600000000000000" pitchFamily="50" charset="-128"/>
                <a:ea typeface="HG丸ｺﾞｼｯｸM-PRO" panose="020F0600000000000000" pitchFamily="50" charset="-128"/>
              </a:rPr>
              <a:t>24/12/08</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85DB988E-B829-4DEA-9B18-CFFFA3B7A278}"/>
              </a:ext>
            </a:extLst>
          </p:cNvPr>
          <p:cNvSpPr txBox="1"/>
          <p:nvPr/>
        </p:nvSpPr>
        <p:spPr>
          <a:xfrm>
            <a:off x="8149389" y="510174"/>
            <a:ext cx="6096000" cy="461665"/>
          </a:xfrm>
          <a:prstGeom prst="rect">
            <a:avLst/>
          </a:prstGeom>
          <a:noFill/>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スポーツを止めるな</a:t>
            </a:r>
            <a:endParaRPr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862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34845F-A87D-42D9-8433-4BCE290C7697}"/>
              </a:ext>
            </a:extLst>
          </p:cNvPr>
          <p:cNvSpPr/>
          <p:nvPr/>
        </p:nvSpPr>
        <p:spPr>
          <a:xfrm>
            <a:off x="3007150" y="1838093"/>
            <a:ext cx="8515759" cy="1077218"/>
          </a:xfrm>
          <a:prstGeom prst="rect">
            <a:avLst/>
          </a:prstGeom>
          <a:ln w="76200">
            <a:solidFill>
              <a:srgbClr val="92D050"/>
            </a:solidFill>
            <a:prstDash val="dash"/>
          </a:ln>
        </p:spPr>
        <p:txBody>
          <a:bodyPr wrap="square">
            <a:spAutoFit/>
          </a:bodyPr>
          <a:lstStyle/>
          <a:p>
            <a:r>
              <a:rPr lang="en-US" altLang="ja-JP" sz="3200" b="1" i="0" u="none" strike="noStrike" dirty="0">
                <a:solidFill>
                  <a:srgbClr val="000000"/>
                </a:solidFill>
                <a:effectLst/>
                <a:latin typeface="HG丸ｺﾞｼｯｸM-PRO" panose="020F0600000000000000" pitchFamily="50" charset="-128"/>
                <a:ea typeface="HG丸ｺﾞｼｯｸM-PRO" panose="020F0600000000000000" pitchFamily="50" charset="-128"/>
              </a:rPr>
              <a:t>BMI</a:t>
            </a:r>
            <a:r>
              <a:rPr lang="ja-JP" altLang="en-US" sz="3200" b="1" i="0" u="none" strike="noStrike" dirty="0">
                <a:solidFill>
                  <a:srgbClr val="000000"/>
                </a:solidFill>
                <a:effectLst/>
                <a:latin typeface="HG丸ｺﾞｼｯｸM-PRO" panose="020F0600000000000000" pitchFamily="50" charset="-128"/>
                <a:ea typeface="HG丸ｺﾞｼｯｸM-PRO" panose="020F0600000000000000" pitchFamily="50" charset="-128"/>
              </a:rPr>
              <a:t>が</a:t>
            </a:r>
            <a:r>
              <a:rPr lang="en-US" altLang="ja-JP" sz="3200" b="1" i="0" u="none" strike="noStrike" dirty="0">
                <a:solidFill>
                  <a:srgbClr val="000000"/>
                </a:solidFill>
                <a:effectLst/>
                <a:latin typeface="HG丸ｺﾞｼｯｸM-PRO" panose="020F0600000000000000" pitchFamily="50" charset="-128"/>
                <a:ea typeface="HG丸ｺﾞｼｯｸM-PRO" panose="020F0600000000000000" pitchFamily="50" charset="-128"/>
              </a:rPr>
              <a:t>22</a:t>
            </a:r>
            <a:r>
              <a:rPr lang="ja-JP" altLang="en-US" sz="3200" b="1" i="0" u="none" strike="noStrike" dirty="0">
                <a:solidFill>
                  <a:srgbClr val="000000"/>
                </a:solidFill>
                <a:effectLst/>
                <a:latin typeface="HG丸ｺﾞｼｯｸM-PRO" panose="020F0600000000000000" pitchFamily="50" charset="-128"/>
                <a:ea typeface="HG丸ｺﾞｼｯｸM-PRO" panose="020F0600000000000000" pitchFamily="50" charset="-128"/>
              </a:rPr>
              <a:t>となるための体重にしよう！ </a:t>
            </a:r>
          </a:p>
          <a:p>
            <a:r>
              <a:rPr lang="en-US" altLang="ja-JP" sz="3200" b="1" dirty="0">
                <a:solidFill>
                  <a:srgbClr val="000000"/>
                </a:solidFill>
                <a:latin typeface="HG丸ｺﾞｼｯｸM-PRO" panose="020F0600000000000000" pitchFamily="50" charset="-128"/>
                <a:ea typeface="HG丸ｺﾞｼｯｸM-PRO" panose="020F0600000000000000" pitchFamily="50" charset="-128"/>
              </a:rPr>
              <a:t>BMI18</a:t>
            </a:r>
            <a:r>
              <a:rPr lang="ja-JP" altLang="en-US" sz="3200" b="1" dirty="0">
                <a:solidFill>
                  <a:srgbClr val="000000"/>
                </a:solidFill>
                <a:latin typeface="HG丸ｺﾞｼｯｸM-PRO" panose="020F0600000000000000" pitchFamily="50" charset="-128"/>
                <a:ea typeface="HG丸ｺﾞｼｯｸM-PRO" panose="020F0600000000000000" pitchFamily="50" charset="-128"/>
              </a:rPr>
              <a:t>より下には絶対にきらないように！！</a:t>
            </a:r>
            <a:endParaRPr lang="ja-JP" altLang="en-US" sz="3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13E23155-465A-40EF-BFBA-33DB59A8F161}"/>
              </a:ext>
            </a:extLst>
          </p:cNvPr>
          <p:cNvSpPr txBox="1"/>
          <p:nvPr/>
        </p:nvSpPr>
        <p:spPr>
          <a:xfrm>
            <a:off x="3193311" y="722767"/>
            <a:ext cx="6982265" cy="707886"/>
          </a:xfrm>
          <a:prstGeom prst="rect">
            <a:avLst/>
          </a:prstGeom>
          <a:noFill/>
        </p:spPr>
        <p:txBody>
          <a:bodyPr wrap="square" rtlCol="0">
            <a:spAutoFit/>
          </a:bodyPr>
          <a:lstStyle/>
          <a:p>
            <a:r>
              <a:rPr kumimoji="1" lang="ja-JP" altLang="en-US" sz="4000" b="1" dirty="0">
                <a:solidFill>
                  <a:srgbClr val="00B0F0"/>
                </a:solidFill>
                <a:latin typeface="HG丸ｺﾞｼｯｸM-PRO" panose="020F0600000000000000" pitchFamily="50" charset="-128"/>
                <a:ea typeface="HG丸ｺﾞｼｯｸM-PRO" panose="020F0600000000000000" pitchFamily="50" charset="-128"/>
              </a:rPr>
              <a:t>どのくらい食べたらいいの？</a:t>
            </a:r>
          </a:p>
        </p:txBody>
      </p:sp>
      <p:pic>
        <p:nvPicPr>
          <p:cNvPr id="23" name="図 22">
            <a:extLst>
              <a:ext uri="{FF2B5EF4-FFF2-40B4-BE49-F238E27FC236}">
                <a16:creationId xmlns:a16="http://schemas.microsoft.com/office/drawing/2014/main" id="{D94F66AD-F608-4C0D-8725-4924DCA40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83" y="940014"/>
            <a:ext cx="2014904" cy="2115649"/>
          </a:xfrm>
          <a:prstGeom prst="rect">
            <a:avLst/>
          </a:prstGeom>
        </p:spPr>
      </p:pic>
      <p:pic>
        <p:nvPicPr>
          <p:cNvPr id="5" name="図 4">
            <a:extLst>
              <a:ext uri="{FF2B5EF4-FFF2-40B4-BE49-F238E27FC236}">
                <a16:creationId xmlns:a16="http://schemas.microsoft.com/office/drawing/2014/main" id="{4609CBF0-B4B3-48FF-BD34-39D67198F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388" y="3868333"/>
            <a:ext cx="1714500" cy="1714500"/>
          </a:xfrm>
          <a:prstGeom prst="rect">
            <a:avLst/>
          </a:prstGeom>
        </p:spPr>
      </p:pic>
      <p:pic>
        <p:nvPicPr>
          <p:cNvPr id="21" name="図 20">
            <a:extLst>
              <a:ext uri="{FF2B5EF4-FFF2-40B4-BE49-F238E27FC236}">
                <a16:creationId xmlns:a16="http://schemas.microsoft.com/office/drawing/2014/main" id="{F8ACB166-9EF5-432C-9DC3-255AFB203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83" y="3984296"/>
            <a:ext cx="1714500" cy="1714500"/>
          </a:xfrm>
          <a:prstGeom prst="rect">
            <a:avLst/>
          </a:prstGeom>
        </p:spPr>
      </p:pic>
      <p:pic>
        <p:nvPicPr>
          <p:cNvPr id="25" name="図 24">
            <a:extLst>
              <a:ext uri="{FF2B5EF4-FFF2-40B4-BE49-F238E27FC236}">
                <a16:creationId xmlns:a16="http://schemas.microsoft.com/office/drawing/2014/main" id="{6609BFFA-848E-4A79-AC30-0B0C58B23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6215" y="3472656"/>
            <a:ext cx="2156456" cy="2856233"/>
          </a:xfrm>
          <a:prstGeom prst="rect">
            <a:avLst/>
          </a:prstGeom>
        </p:spPr>
      </p:pic>
      <p:pic>
        <p:nvPicPr>
          <p:cNvPr id="27" name="図 26">
            <a:extLst>
              <a:ext uri="{FF2B5EF4-FFF2-40B4-BE49-F238E27FC236}">
                <a16:creationId xmlns:a16="http://schemas.microsoft.com/office/drawing/2014/main" id="{C302789B-83FD-475E-A81F-67D8842C80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5576" y="4711438"/>
            <a:ext cx="1714500" cy="1714500"/>
          </a:xfrm>
          <a:prstGeom prst="rect">
            <a:avLst/>
          </a:prstGeom>
        </p:spPr>
      </p:pic>
      <p:sp>
        <p:nvSpPr>
          <p:cNvPr id="6" name="思考の吹き出し: 雲形 5">
            <a:extLst>
              <a:ext uri="{FF2B5EF4-FFF2-40B4-BE49-F238E27FC236}">
                <a16:creationId xmlns:a16="http://schemas.microsoft.com/office/drawing/2014/main" id="{DE09A3DE-C8AC-46BD-8F1C-B80409DA712D}"/>
              </a:ext>
            </a:extLst>
          </p:cNvPr>
          <p:cNvSpPr/>
          <p:nvPr/>
        </p:nvSpPr>
        <p:spPr>
          <a:xfrm>
            <a:off x="7956883" y="3429000"/>
            <a:ext cx="3132323" cy="1931541"/>
          </a:xfrm>
          <a:prstGeom prst="cloudCallout">
            <a:avLst>
              <a:gd name="adj1" fmla="val 23303"/>
              <a:gd name="adj2" fmla="val 4472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一度に食べられないから</a:t>
            </a:r>
            <a:endParaRPr kumimoji="1" lang="en-US" altLang="ja-JP" sz="2400" b="1" dirty="0">
              <a:latin typeface="HG丸ｺﾞｼｯｸM-PRO" panose="020F0600000000000000" pitchFamily="50" charset="-128"/>
              <a:ea typeface="HG丸ｺﾞｼｯｸM-PRO" panose="020F0600000000000000" pitchFamily="50" charset="-128"/>
            </a:endParaRPr>
          </a:p>
          <a:p>
            <a:pPr algn="ctr"/>
            <a:r>
              <a:rPr kumimoji="1" lang="ja-JP" altLang="en-US" sz="2400" b="1" dirty="0">
                <a:latin typeface="HG丸ｺﾞｼｯｸM-PRO" panose="020F0600000000000000" pitchFamily="50" charset="-128"/>
                <a:ea typeface="HG丸ｺﾞｼｯｸM-PRO" panose="020F0600000000000000" pitchFamily="50" charset="-128"/>
              </a:rPr>
              <a:t>もぐもぐ</a:t>
            </a:r>
            <a:endParaRPr kumimoji="1" lang="en-US" altLang="ja-JP" sz="2400" b="1" dirty="0">
              <a:latin typeface="HG丸ｺﾞｼｯｸM-PRO" panose="020F0600000000000000" pitchFamily="50" charset="-128"/>
              <a:ea typeface="HG丸ｺﾞｼｯｸM-PRO" panose="020F0600000000000000" pitchFamily="50" charset="-128"/>
            </a:endParaRPr>
          </a:p>
          <a:p>
            <a:pPr algn="ctr"/>
            <a:r>
              <a:rPr kumimoji="1" lang="ja-JP" altLang="en-US" sz="2400" b="1" dirty="0">
                <a:latin typeface="HG丸ｺﾞｼｯｸM-PRO" panose="020F0600000000000000" pitchFamily="50" charset="-128"/>
                <a:ea typeface="HG丸ｺﾞｼｯｸM-PRO" panose="020F0600000000000000" pitchFamily="50" charset="-128"/>
              </a:rPr>
              <a:t>タイムを</a:t>
            </a:r>
          </a:p>
        </p:txBody>
      </p:sp>
      <p:sp>
        <p:nvSpPr>
          <p:cNvPr id="7" name="楕円 6">
            <a:extLst>
              <a:ext uri="{FF2B5EF4-FFF2-40B4-BE49-F238E27FC236}">
                <a16:creationId xmlns:a16="http://schemas.microsoft.com/office/drawing/2014/main" id="{594FF4D6-740E-4008-8EBD-10C28B28C358}"/>
              </a:ext>
            </a:extLst>
          </p:cNvPr>
          <p:cNvSpPr/>
          <p:nvPr/>
        </p:nvSpPr>
        <p:spPr>
          <a:xfrm>
            <a:off x="2563983" y="5698796"/>
            <a:ext cx="3532017"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練習をがんばったら</a:t>
            </a:r>
            <a:endParaRPr kumimoji="1"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3765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960D716-86ED-C6AA-34F8-72F6BC131711}"/>
              </a:ext>
            </a:extLst>
          </p:cNvPr>
          <p:cNvPicPr>
            <a:picLocks noChangeAspect="1"/>
          </p:cNvPicPr>
          <p:nvPr/>
        </p:nvPicPr>
        <p:blipFill>
          <a:blip r:embed="rId3"/>
          <a:stretch>
            <a:fillRect/>
          </a:stretch>
        </p:blipFill>
        <p:spPr>
          <a:xfrm>
            <a:off x="2188029" y="702129"/>
            <a:ext cx="7305598" cy="5863333"/>
          </a:xfrm>
          <a:prstGeom prst="rect">
            <a:avLst/>
          </a:prstGeom>
        </p:spPr>
      </p:pic>
    </p:spTree>
    <p:extLst>
      <p:ext uri="{BB962C8B-B14F-4D97-AF65-F5344CB8AC3E}">
        <p14:creationId xmlns:p14="http://schemas.microsoft.com/office/powerpoint/2010/main" val="223561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陸上選手が必ず基本にすべき栄養摂取(短距離、跳躍、ハードル、投てき) - 陸上競技の理論と実践～Sprint &amp;amp;amp; Conditioning～">
            <a:extLst>
              <a:ext uri="{FF2B5EF4-FFF2-40B4-BE49-F238E27FC236}">
                <a16:creationId xmlns:a16="http://schemas.microsoft.com/office/drawing/2014/main" id="{9A895596-B9FA-49B4-8A54-9E5D6E8A2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52" y="991588"/>
            <a:ext cx="8774496" cy="450035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a:extLst>
              <a:ext uri="{FF2B5EF4-FFF2-40B4-BE49-F238E27FC236}">
                <a16:creationId xmlns:a16="http://schemas.microsoft.com/office/drawing/2014/main" id="{1DA3A653-53AC-4B14-8EB4-ED2966823AEC}"/>
              </a:ext>
            </a:extLst>
          </p:cNvPr>
          <p:cNvCxnSpPr/>
          <p:nvPr/>
        </p:nvCxnSpPr>
        <p:spPr>
          <a:xfrm>
            <a:off x="1187532" y="4488873"/>
            <a:ext cx="9737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2C7C66F2-A4A9-4907-8AF7-F457A3DFE157}"/>
              </a:ext>
            </a:extLst>
          </p:cNvPr>
          <p:cNvCxnSpPr/>
          <p:nvPr/>
        </p:nvCxnSpPr>
        <p:spPr>
          <a:xfrm>
            <a:off x="7089569" y="4488873"/>
            <a:ext cx="110440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E33601B-40C3-4BB0-A26E-FDF67B097F8D}"/>
              </a:ext>
            </a:extLst>
          </p:cNvPr>
          <p:cNvSpPr txBox="1"/>
          <p:nvPr/>
        </p:nvSpPr>
        <p:spPr>
          <a:xfrm>
            <a:off x="4809506" y="5985164"/>
            <a:ext cx="3794629" cy="369332"/>
          </a:xfrm>
          <a:prstGeom prst="rect">
            <a:avLst/>
          </a:prstGeom>
          <a:noFill/>
        </p:spPr>
        <p:txBody>
          <a:bodyPr wrap="none" rtlCol="0">
            <a:spAutoFit/>
          </a:bodyPr>
          <a:lstStyle/>
          <a:p>
            <a:r>
              <a:rPr kumimoji="1" lang="ja-JP" altLang="en-US" dirty="0">
                <a:solidFill>
                  <a:schemeClr val="accent6"/>
                </a:solidFill>
              </a:rPr>
              <a:t>＋</a:t>
            </a:r>
            <a:r>
              <a:rPr kumimoji="1" lang="en-US" altLang="ja-JP" dirty="0"/>
              <a:t>1000kcal</a:t>
            </a:r>
            <a:r>
              <a:rPr kumimoji="1" lang="ja-JP" altLang="en-US" dirty="0"/>
              <a:t>だとすると軽くご飯</a:t>
            </a:r>
            <a:r>
              <a:rPr kumimoji="1" lang="en-US" altLang="ja-JP" dirty="0"/>
              <a:t>4</a:t>
            </a:r>
            <a:r>
              <a:rPr kumimoji="1" lang="ja-JP" altLang="en-US" dirty="0"/>
              <a:t>杯</a:t>
            </a:r>
          </a:p>
        </p:txBody>
      </p:sp>
      <p:sp>
        <p:nvSpPr>
          <p:cNvPr id="12" name="テキスト ボックス 11">
            <a:extLst>
              <a:ext uri="{FF2B5EF4-FFF2-40B4-BE49-F238E27FC236}">
                <a16:creationId xmlns:a16="http://schemas.microsoft.com/office/drawing/2014/main" id="{2302DF1B-801F-4687-9273-84C28944C8F9}"/>
              </a:ext>
            </a:extLst>
          </p:cNvPr>
          <p:cNvSpPr txBox="1"/>
          <p:nvPr/>
        </p:nvSpPr>
        <p:spPr>
          <a:xfrm>
            <a:off x="7917" y="5461082"/>
            <a:ext cx="6103916" cy="646331"/>
          </a:xfrm>
          <a:prstGeom prst="rect">
            <a:avLst/>
          </a:prstGeom>
          <a:noFill/>
        </p:spPr>
        <p:txBody>
          <a:bodyPr wrap="square">
            <a:spAutoFit/>
          </a:bodyPr>
          <a:lstStyle/>
          <a:p>
            <a:pPr algn="ctr"/>
            <a:r>
              <a:rPr lang="ja-JP" altLang="en-US" sz="1800" b="1" dirty="0">
                <a:solidFill>
                  <a:schemeClr val="tx1"/>
                </a:solidFill>
                <a:latin typeface="HG丸ｺﾞｼｯｸM-PRO" panose="020F0600000000000000" pitchFamily="50" charset="-128"/>
                <a:ea typeface="HG丸ｺﾞｼｯｸM-PRO" panose="020F0600000000000000" pitchFamily="50" charset="-128"/>
              </a:rPr>
              <a:t>デスクワークの女子</a:t>
            </a:r>
            <a:r>
              <a:rPr lang="en-US" altLang="ja-JP" sz="1800" b="1" dirty="0">
                <a:solidFill>
                  <a:schemeClr val="tx1"/>
                </a:solidFill>
                <a:latin typeface="HG丸ｺﾞｼｯｸM-PRO" panose="020F0600000000000000" pitchFamily="50" charset="-128"/>
                <a:ea typeface="HG丸ｺﾞｼｯｸM-PRO" panose="020F0600000000000000" pitchFamily="50" charset="-128"/>
              </a:rPr>
              <a:t>1650kcal/</a:t>
            </a:r>
            <a:r>
              <a:rPr lang="ja-JP" altLang="en-US" sz="1800" b="1" dirty="0">
                <a:solidFill>
                  <a:schemeClr val="tx1"/>
                </a:solidFill>
                <a:latin typeface="HG丸ｺﾞｼｯｸM-PRO" panose="020F0600000000000000" pitchFamily="50" charset="-128"/>
                <a:ea typeface="HG丸ｺﾞｼｯｸM-PRO" panose="020F0600000000000000" pitchFamily="50" charset="-128"/>
              </a:rPr>
              <a:t>日</a:t>
            </a:r>
            <a:endParaRPr lang="en-US" altLang="ja-JP" sz="18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普通に運動をするレベルで</a:t>
            </a:r>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2300kcal/</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日</a:t>
            </a:r>
            <a:endParaRPr kumimoji="1" lang="en-US" altLang="ja-JP" sz="18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E9C3F017-1189-0D9E-5AFC-19DE1DAA74BC}"/>
              </a:ext>
            </a:extLst>
          </p:cNvPr>
          <p:cNvGrpSpPr/>
          <p:nvPr/>
        </p:nvGrpSpPr>
        <p:grpSpPr>
          <a:xfrm>
            <a:off x="9140238" y="4180114"/>
            <a:ext cx="3043845" cy="2850031"/>
            <a:chOff x="9140238" y="4180114"/>
            <a:chExt cx="3043845" cy="2850031"/>
          </a:xfrm>
        </p:grpSpPr>
        <p:pic>
          <p:nvPicPr>
            <p:cNvPr id="4102" name="Picture 6" descr="写真">
              <a:extLst>
                <a:ext uri="{FF2B5EF4-FFF2-40B4-BE49-F238E27FC236}">
                  <a16:creationId xmlns:a16="http://schemas.microsoft.com/office/drawing/2014/main" id="{5CA561C9-1621-4924-BEFA-1330D3C6B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0238" y="4367376"/>
              <a:ext cx="1643580" cy="2187412"/>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71996974-2B38-4149-A40B-F108888D40A4}"/>
                </a:ext>
              </a:extLst>
            </p:cNvPr>
            <p:cNvSpPr/>
            <p:nvPr/>
          </p:nvSpPr>
          <p:spPr>
            <a:xfrm>
              <a:off x="10783818" y="4180114"/>
              <a:ext cx="1400265" cy="1360794"/>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t>ご飯軽く</a:t>
              </a:r>
              <a:r>
                <a:rPr lang="en-US" altLang="ja-JP" dirty="0"/>
                <a:t>1</a:t>
              </a:r>
              <a:r>
                <a:rPr lang="ja-JP" altLang="en-US" dirty="0"/>
                <a:t>杯</a:t>
              </a:r>
              <a:r>
                <a:rPr lang="en-US" altLang="ja-JP" dirty="0"/>
                <a:t>252kcl</a:t>
              </a:r>
              <a:endParaRPr kumimoji="1" lang="en-US" altLang="ja-JP" dirty="0"/>
            </a:p>
          </p:txBody>
        </p:sp>
        <p:pic>
          <p:nvPicPr>
            <p:cNvPr id="13" name="図 12">
              <a:extLst>
                <a:ext uri="{FF2B5EF4-FFF2-40B4-BE49-F238E27FC236}">
                  <a16:creationId xmlns:a16="http://schemas.microsoft.com/office/drawing/2014/main" id="{0B51CFA6-31E5-458C-9AF1-540C13305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6502" flipH="1">
              <a:off x="10960565" y="5309513"/>
              <a:ext cx="1156265" cy="1720632"/>
            </a:xfrm>
            <a:prstGeom prst="rect">
              <a:avLst/>
            </a:prstGeom>
          </p:spPr>
        </p:pic>
      </p:grpSp>
    </p:spTree>
    <p:extLst>
      <p:ext uri="{BB962C8B-B14F-4D97-AF65-F5344CB8AC3E}">
        <p14:creationId xmlns:p14="http://schemas.microsoft.com/office/powerpoint/2010/main" val="5216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FA栄養ガイドライン｜選手・指導者向け情報｜メディカルインフォメーション｜サッカーファミリー｜JFA｜日本サッカー協会">
            <a:extLst>
              <a:ext uri="{FF2B5EF4-FFF2-40B4-BE49-F238E27FC236}">
                <a16:creationId xmlns:a16="http://schemas.microsoft.com/office/drawing/2014/main" id="{AC48E91E-6B68-48C0-B254-7A90D137E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577" y="796389"/>
            <a:ext cx="60960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C89C1FC-866F-40B4-AD0E-6C6575A37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147" y="4276942"/>
            <a:ext cx="1910384" cy="1540154"/>
          </a:xfrm>
          <a:prstGeom prst="rect">
            <a:avLst/>
          </a:prstGeom>
        </p:spPr>
      </p:pic>
      <p:sp>
        <p:nvSpPr>
          <p:cNvPr id="4" name="思考の吹き出し: 雲形 3">
            <a:extLst>
              <a:ext uri="{FF2B5EF4-FFF2-40B4-BE49-F238E27FC236}">
                <a16:creationId xmlns:a16="http://schemas.microsoft.com/office/drawing/2014/main" id="{E94A4AC5-805F-43D7-8A06-E92035C6AEFA}"/>
              </a:ext>
            </a:extLst>
          </p:cNvPr>
          <p:cNvSpPr/>
          <p:nvPr/>
        </p:nvSpPr>
        <p:spPr>
          <a:xfrm>
            <a:off x="7885214" y="2303814"/>
            <a:ext cx="3586349" cy="1771248"/>
          </a:xfrm>
          <a:prstGeom prst="cloudCallout">
            <a:avLst>
              <a:gd name="adj1" fmla="val 21635"/>
              <a:gd name="adj2" fmla="val 6717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2800" dirty="0">
                <a:latin typeface="HG丸ｺﾞｼｯｸM-PRO" panose="020F0400000000000000" pitchFamily="50" charset="-128"/>
                <a:ea typeface="HG丸ｺﾞｼｯｸM-PRO" panose="020F0400000000000000" pitchFamily="50" charset="-128"/>
              </a:rPr>
              <a:t>1</a:t>
            </a:r>
            <a:r>
              <a:rPr kumimoji="1" lang="ja-JP" altLang="en-US" sz="2800" dirty="0">
                <a:latin typeface="HG丸ｺﾞｼｯｸM-PRO" panose="020F0400000000000000" pitchFamily="50" charset="-128"/>
                <a:ea typeface="HG丸ｺﾞｼｯｸM-PRO" panose="020F0400000000000000" pitchFamily="50" charset="-128"/>
              </a:rPr>
              <a:t>日</a:t>
            </a:r>
            <a:r>
              <a:rPr kumimoji="1" lang="en-US" altLang="ja-JP" sz="2800" dirty="0">
                <a:latin typeface="HG丸ｺﾞｼｯｸM-PRO" panose="020F0400000000000000" pitchFamily="50" charset="-128"/>
                <a:ea typeface="HG丸ｺﾞｼｯｸM-PRO" panose="020F0400000000000000" pitchFamily="50" charset="-128"/>
              </a:rPr>
              <a:t>3</a:t>
            </a:r>
            <a:r>
              <a:rPr kumimoji="1" lang="ja-JP" altLang="en-US" sz="2800" dirty="0">
                <a:latin typeface="HG丸ｺﾞｼｯｸM-PRO" panose="020F0400000000000000" pitchFamily="50" charset="-128"/>
                <a:ea typeface="HG丸ｺﾞｼｯｸM-PRO" panose="020F0400000000000000" pitchFamily="50" charset="-128"/>
              </a:rPr>
              <a:t>回食</a:t>
            </a:r>
            <a:endParaRPr kumimoji="1" lang="en-US" altLang="ja-JP" sz="2800" dirty="0">
              <a:latin typeface="HG丸ｺﾞｼｯｸM-PRO" panose="020F0400000000000000" pitchFamily="50" charset="-128"/>
              <a:ea typeface="HG丸ｺﾞｼｯｸM-PRO" panose="020F0400000000000000" pitchFamily="50" charset="-128"/>
            </a:endParaRPr>
          </a:p>
          <a:p>
            <a:pPr algn="ctr"/>
            <a:r>
              <a:rPr kumimoji="1" lang="ja-JP" altLang="en-US" sz="2800" dirty="0">
                <a:latin typeface="HG丸ｺﾞｼｯｸM-PRO" panose="020F0400000000000000" pitchFamily="50" charset="-128"/>
                <a:ea typeface="HG丸ｺﾞｼｯｸM-PRO" panose="020F0400000000000000" pitchFamily="50" charset="-128"/>
              </a:rPr>
              <a:t>では賄えない</a:t>
            </a:r>
          </a:p>
        </p:txBody>
      </p:sp>
    </p:spTree>
    <p:extLst>
      <p:ext uri="{BB962C8B-B14F-4D97-AF65-F5344CB8AC3E}">
        <p14:creationId xmlns:p14="http://schemas.microsoft.com/office/powerpoint/2010/main" val="109731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FA栄養ガイドライン｜選手・指導者向け情報｜メディカルインフォメーション｜サッカーファミリー｜JFA｜日本サッカー協会">
            <a:extLst>
              <a:ext uri="{FF2B5EF4-FFF2-40B4-BE49-F238E27FC236}">
                <a16:creationId xmlns:a16="http://schemas.microsoft.com/office/drawing/2014/main" id="{6FB8FCF9-689E-4D71-949E-7D2896DDA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15" y="198521"/>
            <a:ext cx="8614611" cy="6460958"/>
          </a:xfrm>
          <a:prstGeom prst="rect">
            <a:avLst/>
          </a:prstGeom>
          <a:noFill/>
          <a:extLst>
            <a:ext uri="{909E8E84-426E-40DD-AFC4-6F175D3DCCD1}">
              <a14:hiddenFill xmlns:a14="http://schemas.microsoft.com/office/drawing/2010/main">
                <a:solidFill>
                  <a:srgbClr val="FFFFFF"/>
                </a:solidFill>
              </a14:hiddenFill>
            </a:ext>
          </a:extLst>
        </p:spPr>
      </p:pic>
      <p:sp>
        <p:nvSpPr>
          <p:cNvPr id="2" name="思考の吹き出し: 雲形 1">
            <a:extLst>
              <a:ext uri="{FF2B5EF4-FFF2-40B4-BE49-F238E27FC236}">
                <a16:creationId xmlns:a16="http://schemas.microsoft.com/office/drawing/2014/main" id="{3A7A8FB9-5A18-48B7-B651-051351B88312}"/>
              </a:ext>
            </a:extLst>
          </p:cNvPr>
          <p:cNvSpPr/>
          <p:nvPr/>
        </p:nvSpPr>
        <p:spPr>
          <a:xfrm>
            <a:off x="9666514" y="2766951"/>
            <a:ext cx="2220685" cy="1346188"/>
          </a:xfrm>
          <a:prstGeom prst="cloudCallout">
            <a:avLst>
              <a:gd name="adj1" fmla="val 16295"/>
              <a:gd name="adj2" fmla="val 6368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latin typeface="HG丸ｺﾞｼｯｸM-PRO" panose="020F0400000000000000" pitchFamily="50" charset="-128"/>
                <a:ea typeface="HG丸ｺﾞｼｯｸM-PRO" panose="020F0400000000000000" pitchFamily="50" charset="-128"/>
              </a:rPr>
              <a:t>おかし</a:t>
            </a:r>
            <a:endParaRPr kumimoji="1" lang="en-US" altLang="ja-JP" sz="2400" dirty="0">
              <a:latin typeface="HG丸ｺﾞｼｯｸM-PRO" panose="020F0400000000000000" pitchFamily="50" charset="-128"/>
              <a:ea typeface="HG丸ｺﾞｼｯｸM-PRO" panose="020F0400000000000000" pitchFamily="50" charset="-128"/>
            </a:endParaRPr>
          </a:p>
          <a:p>
            <a:pPr algn="ctr"/>
            <a:r>
              <a:rPr lang="ja-JP" altLang="en-US" sz="2400" dirty="0">
                <a:latin typeface="HG丸ｺﾞｼｯｸM-PRO" panose="020F0400000000000000" pitchFamily="50" charset="-128"/>
                <a:ea typeface="HG丸ｺﾞｼｯｸM-PRO" panose="020F0400000000000000" pitchFamily="50" charset="-128"/>
              </a:rPr>
              <a:t>より</a:t>
            </a:r>
            <a:endParaRPr lang="en-US" altLang="ja-JP" sz="2400" dirty="0">
              <a:latin typeface="HG丸ｺﾞｼｯｸM-PRO" panose="020F0400000000000000" pitchFamily="50" charset="-128"/>
              <a:ea typeface="HG丸ｺﾞｼｯｸM-PRO" panose="020F0400000000000000" pitchFamily="50" charset="-128"/>
            </a:endParaRPr>
          </a:p>
          <a:p>
            <a:pPr algn="ctr"/>
            <a:r>
              <a:rPr kumimoji="1" lang="ja-JP" altLang="en-US" sz="2400" dirty="0">
                <a:latin typeface="HG丸ｺﾞｼｯｸM-PRO" panose="020F0400000000000000" pitchFamily="50" charset="-128"/>
                <a:ea typeface="HG丸ｺﾞｼｯｸM-PRO" panose="020F0400000000000000" pitchFamily="50" charset="-128"/>
              </a:rPr>
              <a:t>くだもの。</a:t>
            </a:r>
          </a:p>
        </p:txBody>
      </p:sp>
      <p:pic>
        <p:nvPicPr>
          <p:cNvPr id="4" name="図 3">
            <a:extLst>
              <a:ext uri="{FF2B5EF4-FFF2-40B4-BE49-F238E27FC236}">
                <a16:creationId xmlns:a16="http://schemas.microsoft.com/office/drawing/2014/main" id="{662E8064-9F3C-4B84-AFB7-29D1B7D07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458072" y="4003818"/>
            <a:ext cx="1951082" cy="2854182"/>
          </a:xfrm>
          <a:prstGeom prst="rect">
            <a:avLst/>
          </a:prstGeom>
        </p:spPr>
      </p:pic>
      <p:pic>
        <p:nvPicPr>
          <p:cNvPr id="3" name="図 2">
            <a:extLst>
              <a:ext uri="{FF2B5EF4-FFF2-40B4-BE49-F238E27FC236}">
                <a16:creationId xmlns:a16="http://schemas.microsoft.com/office/drawing/2014/main" id="{6AC685B9-638B-66FF-01B9-2A1EC2AB4578}"/>
              </a:ext>
            </a:extLst>
          </p:cNvPr>
          <p:cNvPicPr>
            <a:picLocks noChangeAspect="1"/>
          </p:cNvPicPr>
          <p:nvPr/>
        </p:nvPicPr>
        <p:blipFill>
          <a:blip r:embed="rId5"/>
          <a:stretch>
            <a:fillRect/>
          </a:stretch>
        </p:blipFill>
        <p:spPr>
          <a:xfrm>
            <a:off x="10978072" y="1606034"/>
            <a:ext cx="1249096" cy="1002459"/>
          </a:xfrm>
          <a:prstGeom prst="rect">
            <a:avLst/>
          </a:prstGeom>
        </p:spPr>
      </p:pic>
      <p:sp>
        <p:nvSpPr>
          <p:cNvPr id="5" name="思考の吹き出し: 雲形 4">
            <a:extLst>
              <a:ext uri="{FF2B5EF4-FFF2-40B4-BE49-F238E27FC236}">
                <a16:creationId xmlns:a16="http://schemas.microsoft.com/office/drawing/2014/main" id="{742FF6C0-5423-BCBB-14CF-49288FCA627B}"/>
              </a:ext>
            </a:extLst>
          </p:cNvPr>
          <p:cNvSpPr/>
          <p:nvPr/>
        </p:nvSpPr>
        <p:spPr>
          <a:xfrm>
            <a:off x="9503626" y="334109"/>
            <a:ext cx="1715359" cy="1491878"/>
          </a:xfrm>
          <a:prstGeom prst="cloudCallout">
            <a:avLst>
              <a:gd name="adj1" fmla="val 55710"/>
              <a:gd name="adj2" fmla="val 3267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菓子パンはぱんではありません。</a:t>
            </a:r>
          </a:p>
        </p:txBody>
      </p:sp>
    </p:spTree>
    <p:extLst>
      <p:ext uri="{BB962C8B-B14F-4D97-AF65-F5344CB8AC3E}">
        <p14:creationId xmlns:p14="http://schemas.microsoft.com/office/powerpoint/2010/main" val="186091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EE5E6E-AF13-4242-A961-977A472C13C4}"/>
              </a:ext>
            </a:extLst>
          </p:cNvPr>
          <p:cNvSpPr txBox="1"/>
          <p:nvPr/>
        </p:nvSpPr>
        <p:spPr>
          <a:xfrm>
            <a:off x="2053883" y="1069145"/>
            <a:ext cx="8510954"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適正な体脂肪が、女性ホルモンを正常に分泌</a:t>
            </a:r>
          </a:p>
        </p:txBody>
      </p:sp>
      <p:sp>
        <p:nvSpPr>
          <p:cNvPr id="3" name="吹き出し: 四角形 2">
            <a:extLst>
              <a:ext uri="{FF2B5EF4-FFF2-40B4-BE49-F238E27FC236}">
                <a16:creationId xmlns:a16="http://schemas.microsoft.com/office/drawing/2014/main" id="{45DCFB9E-7A20-482A-9DDC-D3770F7D1A5D}"/>
              </a:ext>
            </a:extLst>
          </p:cNvPr>
          <p:cNvSpPr/>
          <p:nvPr/>
        </p:nvSpPr>
        <p:spPr>
          <a:xfrm>
            <a:off x="2439804" y="1968557"/>
            <a:ext cx="7652300" cy="2419642"/>
          </a:xfrm>
          <a:prstGeom prst="wedgeRectCallout">
            <a:avLst>
              <a:gd name="adj1" fmla="val -54655"/>
              <a:gd name="adj2" fmla="val 4912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女性は月経周期で体重が変動しやすいのです。</a:t>
            </a:r>
            <a:endParaRPr kumimoji="1"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排卵すると出る黄体ホルモンは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妊娠維持をするためのホルモンなの。</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だから取り込みにはたらくのよ（水分貯留）</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649FB00-F22E-4D4B-80EA-40F525D1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4426"/>
            <a:ext cx="2229642" cy="3261679"/>
          </a:xfrm>
          <a:prstGeom prst="rect">
            <a:avLst/>
          </a:prstGeom>
        </p:spPr>
      </p:pic>
      <p:pic>
        <p:nvPicPr>
          <p:cNvPr id="6" name="図 5">
            <a:extLst>
              <a:ext uri="{FF2B5EF4-FFF2-40B4-BE49-F238E27FC236}">
                <a16:creationId xmlns:a16="http://schemas.microsoft.com/office/drawing/2014/main" id="{583476D6-88C1-4607-97A3-41C215FA9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104" y="4931605"/>
            <a:ext cx="1714500" cy="1714500"/>
          </a:xfrm>
          <a:prstGeom prst="rect">
            <a:avLst/>
          </a:prstGeom>
        </p:spPr>
      </p:pic>
      <p:sp>
        <p:nvSpPr>
          <p:cNvPr id="7" name="吹き出し: 円形 6">
            <a:extLst>
              <a:ext uri="{FF2B5EF4-FFF2-40B4-BE49-F238E27FC236}">
                <a16:creationId xmlns:a16="http://schemas.microsoft.com/office/drawing/2014/main" id="{4D5C38EE-D1C0-4209-B03B-1665E1EE4883}"/>
              </a:ext>
            </a:extLst>
          </p:cNvPr>
          <p:cNvSpPr/>
          <p:nvPr/>
        </p:nvSpPr>
        <p:spPr>
          <a:xfrm>
            <a:off x="6541477" y="4817220"/>
            <a:ext cx="3010486" cy="1091211"/>
          </a:xfrm>
          <a:prstGeom prst="wedgeEllipseCallout">
            <a:avLst>
              <a:gd name="adj1" fmla="val 54868"/>
              <a:gd name="adj2" fmla="val 2795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月経前って</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お腹減るし</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むくむよね。</a:t>
            </a:r>
          </a:p>
        </p:txBody>
      </p:sp>
    </p:spTree>
    <p:extLst>
      <p:ext uri="{BB962C8B-B14F-4D97-AF65-F5344CB8AC3E}">
        <p14:creationId xmlns:p14="http://schemas.microsoft.com/office/powerpoint/2010/main" val="242964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677E937-1F03-4129-BCC0-6ED662B0B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107" y="336444"/>
            <a:ext cx="2156456" cy="2856233"/>
          </a:xfrm>
          <a:prstGeom prst="rect">
            <a:avLst/>
          </a:prstGeom>
        </p:spPr>
      </p:pic>
      <p:sp>
        <p:nvSpPr>
          <p:cNvPr id="3" name="吹き出し: 円形 2">
            <a:extLst>
              <a:ext uri="{FF2B5EF4-FFF2-40B4-BE49-F238E27FC236}">
                <a16:creationId xmlns:a16="http://schemas.microsoft.com/office/drawing/2014/main" id="{91C97507-6522-4E8D-8FF1-73BD6AB45011}"/>
              </a:ext>
            </a:extLst>
          </p:cNvPr>
          <p:cNvSpPr/>
          <p:nvPr/>
        </p:nvSpPr>
        <p:spPr>
          <a:xfrm>
            <a:off x="4255019" y="300818"/>
            <a:ext cx="5725551" cy="1561484"/>
          </a:xfrm>
          <a:prstGeom prst="wedgeEllipseCallout">
            <a:avLst>
              <a:gd name="adj1" fmla="val 54081"/>
              <a:gd name="adj2" fmla="val 5250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月経なんかなければいいのに！！</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痛いのは気力で我慢だ！！！！</a:t>
            </a:r>
          </a:p>
        </p:txBody>
      </p:sp>
      <p:pic>
        <p:nvPicPr>
          <p:cNvPr id="4" name="図 3">
            <a:extLst>
              <a:ext uri="{FF2B5EF4-FFF2-40B4-BE49-F238E27FC236}">
                <a16:creationId xmlns:a16="http://schemas.microsoft.com/office/drawing/2014/main" id="{8461CE0D-C684-4F68-8764-6A8656D85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582" y="2480519"/>
            <a:ext cx="1714500" cy="1714500"/>
          </a:xfrm>
          <a:prstGeom prst="rect">
            <a:avLst/>
          </a:prstGeom>
        </p:spPr>
      </p:pic>
      <p:sp>
        <p:nvSpPr>
          <p:cNvPr id="5" name="吹き出し: 円形 4">
            <a:extLst>
              <a:ext uri="{FF2B5EF4-FFF2-40B4-BE49-F238E27FC236}">
                <a16:creationId xmlns:a16="http://schemas.microsoft.com/office/drawing/2014/main" id="{488E8657-3198-4FE0-8091-04F9996FF3CB}"/>
              </a:ext>
            </a:extLst>
          </p:cNvPr>
          <p:cNvSpPr/>
          <p:nvPr/>
        </p:nvSpPr>
        <p:spPr>
          <a:xfrm>
            <a:off x="2636322" y="2335427"/>
            <a:ext cx="3905155" cy="1561484"/>
          </a:xfrm>
          <a:prstGeom prst="wedgeEllipseCallout">
            <a:avLst>
              <a:gd name="adj1" fmla="val 67684"/>
              <a:gd name="adj2" fmla="val 16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月経前は太るから</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食べないようにしてる</a:t>
            </a:r>
          </a:p>
        </p:txBody>
      </p:sp>
      <p:pic>
        <p:nvPicPr>
          <p:cNvPr id="6" name="図 5">
            <a:extLst>
              <a:ext uri="{FF2B5EF4-FFF2-40B4-BE49-F238E27FC236}">
                <a16:creationId xmlns:a16="http://schemas.microsoft.com/office/drawing/2014/main" id="{89D78A2C-038E-4470-A8B1-7C3A196EA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28384" y="4347796"/>
            <a:ext cx="1714500" cy="1714500"/>
          </a:xfrm>
          <a:prstGeom prst="rect">
            <a:avLst/>
          </a:prstGeom>
        </p:spPr>
      </p:pic>
      <p:sp>
        <p:nvSpPr>
          <p:cNvPr id="7" name="吹き出し: 円形 6">
            <a:extLst>
              <a:ext uri="{FF2B5EF4-FFF2-40B4-BE49-F238E27FC236}">
                <a16:creationId xmlns:a16="http://schemas.microsoft.com/office/drawing/2014/main" id="{02D001CB-39A7-4B1B-B947-81D65432C2CE}"/>
              </a:ext>
            </a:extLst>
          </p:cNvPr>
          <p:cNvSpPr/>
          <p:nvPr/>
        </p:nvSpPr>
        <p:spPr>
          <a:xfrm>
            <a:off x="2542884" y="4286250"/>
            <a:ext cx="3074145" cy="918796"/>
          </a:xfrm>
          <a:prstGeom prst="wedgeEllipseCallout">
            <a:avLst>
              <a:gd name="adj1" fmla="val -57653"/>
              <a:gd name="adj2" fmla="val 3535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私は月経がないから大丈夫。</a:t>
            </a:r>
          </a:p>
        </p:txBody>
      </p:sp>
      <p:pic>
        <p:nvPicPr>
          <p:cNvPr id="12" name="図 11">
            <a:extLst>
              <a:ext uri="{FF2B5EF4-FFF2-40B4-BE49-F238E27FC236}">
                <a16:creationId xmlns:a16="http://schemas.microsoft.com/office/drawing/2014/main" id="{17A384BB-A5E0-4315-8AC5-0D7F113F00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74045" y="4324739"/>
            <a:ext cx="1536192" cy="2286000"/>
          </a:xfrm>
          <a:prstGeom prst="rect">
            <a:avLst/>
          </a:prstGeom>
        </p:spPr>
      </p:pic>
      <p:sp>
        <p:nvSpPr>
          <p:cNvPr id="13" name="思考の吹き出し: 雲形 12">
            <a:extLst>
              <a:ext uri="{FF2B5EF4-FFF2-40B4-BE49-F238E27FC236}">
                <a16:creationId xmlns:a16="http://schemas.microsoft.com/office/drawing/2014/main" id="{F99F87A2-4C2F-4C7C-AE77-F02DA3CD7494}"/>
              </a:ext>
            </a:extLst>
          </p:cNvPr>
          <p:cNvSpPr/>
          <p:nvPr/>
        </p:nvSpPr>
        <p:spPr>
          <a:xfrm>
            <a:off x="4536238" y="4795164"/>
            <a:ext cx="5908430" cy="1778684"/>
          </a:xfrm>
          <a:prstGeom prst="cloudCallout">
            <a:avLst>
              <a:gd name="adj1" fmla="val 45883"/>
              <a:gd name="adj2" fmla="val -472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お姉さんたち</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これで</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ベストパフォーマンス</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だせますか？</a:t>
            </a:r>
          </a:p>
        </p:txBody>
      </p:sp>
      <p:sp>
        <p:nvSpPr>
          <p:cNvPr id="14" name="テキスト ボックス 13">
            <a:extLst>
              <a:ext uri="{FF2B5EF4-FFF2-40B4-BE49-F238E27FC236}">
                <a16:creationId xmlns:a16="http://schemas.microsoft.com/office/drawing/2014/main" id="{8497792E-82A5-4D29-A1A0-1693D130162C}"/>
              </a:ext>
            </a:extLst>
          </p:cNvPr>
          <p:cNvSpPr txBox="1"/>
          <p:nvPr/>
        </p:nvSpPr>
        <p:spPr>
          <a:xfrm>
            <a:off x="329087" y="467678"/>
            <a:ext cx="3905154" cy="1200329"/>
          </a:xfrm>
          <a:prstGeom prst="rect">
            <a:avLst/>
          </a:prstGeom>
          <a:noFill/>
          <a:ln w="76200">
            <a:solidFill>
              <a:srgbClr val="00B050"/>
            </a:solidFill>
          </a:ln>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無月経では強くなれません。</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パフォーマンスが</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-9.2</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減った</a:t>
            </a:r>
            <a:r>
              <a:rPr kumimoji="1" lang="ja-JP" altLang="en-US" sz="2400" dirty="0">
                <a:latin typeface="HG丸ｺﾞｼｯｸM-PRO" panose="020F0600000000000000" pitchFamily="50" charset="-128"/>
                <a:ea typeface="HG丸ｺﾞｼｯｸM-PRO" panose="020F0600000000000000" pitchFamily="50" charset="-128"/>
              </a:rPr>
              <a:t>データがあります。</a:t>
            </a:r>
          </a:p>
        </p:txBody>
      </p:sp>
    </p:spTree>
    <p:extLst>
      <p:ext uri="{BB962C8B-B14F-4D97-AF65-F5344CB8AC3E}">
        <p14:creationId xmlns:p14="http://schemas.microsoft.com/office/powerpoint/2010/main" val="247811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D9DD4339-2CC1-4E1A-8940-8ACE55657E1B}"/>
              </a:ext>
            </a:extLst>
          </p:cNvPr>
          <p:cNvGraphicFramePr/>
          <p:nvPr>
            <p:extLst>
              <p:ext uri="{D42A27DB-BD31-4B8C-83A1-F6EECF244321}">
                <p14:modId xmlns:p14="http://schemas.microsoft.com/office/powerpoint/2010/main" val="2470124415"/>
              </p:ext>
            </p:extLst>
          </p:nvPr>
        </p:nvGraphicFramePr>
        <p:xfrm>
          <a:off x="263769" y="-1"/>
          <a:ext cx="11646468" cy="399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矢印: 下 3">
            <a:extLst>
              <a:ext uri="{FF2B5EF4-FFF2-40B4-BE49-F238E27FC236}">
                <a16:creationId xmlns:a16="http://schemas.microsoft.com/office/drawing/2014/main" id="{A033689C-1F0C-40CE-AB60-59C39B555036}"/>
              </a:ext>
            </a:extLst>
          </p:cNvPr>
          <p:cNvSpPr/>
          <p:nvPr/>
        </p:nvSpPr>
        <p:spPr>
          <a:xfrm>
            <a:off x="4878245" y="3447445"/>
            <a:ext cx="484632" cy="524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C0B1BFE-5C13-4CD6-8589-0D3A46BE0002}"/>
              </a:ext>
            </a:extLst>
          </p:cNvPr>
          <p:cNvSpPr txBox="1"/>
          <p:nvPr/>
        </p:nvSpPr>
        <p:spPr>
          <a:xfrm>
            <a:off x="2573637" y="3868694"/>
            <a:ext cx="5578480"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視床下部のコントロール機能低下</a:t>
            </a:r>
          </a:p>
        </p:txBody>
      </p:sp>
      <p:sp>
        <p:nvSpPr>
          <p:cNvPr id="6" name="矢印: 下 5">
            <a:extLst>
              <a:ext uri="{FF2B5EF4-FFF2-40B4-BE49-F238E27FC236}">
                <a16:creationId xmlns:a16="http://schemas.microsoft.com/office/drawing/2014/main" id="{D44CF4D6-E0E1-4DE9-B5A4-34C05E2640AE}"/>
              </a:ext>
            </a:extLst>
          </p:cNvPr>
          <p:cNvSpPr/>
          <p:nvPr/>
        </p:nvSpPr>
        <p:spPr>
          <a:xfrm>
            <a:off x="4878245" y="4406017"/>
            <a:ext cx="484632" cy="450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04112447-E2B0-42BD-9AEC-72C00182A075}"/>
              </a:ext>
            </a:extLst>
          </p:cNvPr>
          <p:cNvSpPr txBox="1"/>
          <p:nvPr/>
        </p:nvSpPr>
        <p:spPr>
          <a:xfrm>
            <a:off x="3625517" y="4722284"/>
            <a:ext cx="3474720" cy="584775"/>
          </a:xfrm>
          <a:prstGeom prst="rect">
            <a:avLst/>
          </a:prstGeom>
          <a:noFill/>
        </p:spPr>
        <p:txBody>
          <a:bodyPr wrap="square" rtlCol="0">
            <a:spAutoFit/>
          </a:bodyPr>
          <a:lstStyle/>
          <a:p>
            <a:r>
              <a:rPr kumimoji="1" lang="ja-JP" altLang="en-US" sz="3200" dirty="0">
                <a:solidFill>
                  <a:srgbClr val="7030A0"/>
                </a:solidFill>
                <a:latin typeface="HG丸ｺﾞｼｯｸM-PRO" panose="020F0600000000000000" pitchFamily="50" charset="-128"/>
                <a:ea typeface="HG丸ｺﾞｼｯｸM-PRO" panose="020F0600000000000000" pitchFamily="50" charset="-128"/>
              </a:rPr>
              <a:t>卵巣機能の低下</a:t>
            </a:r>
          </a:p>
        </p:txBody>
      </p:sp>
      <p:sp>
        <p:nvSpPr>
          <p:cNvPr id="8" name="矢印: 下 7">
            <a:extLst>
              <a:ext uri="{FF2B5EF4-FFF2-40B4-BE49-F238E27FC236}">
                <a16:creationId xmlns:a16="http://schemas.microsoft.com/office/drawing/2014/main" id="{630E0D80-37CA-4C9E-B04D-496DD4298AF0}"/>
              </a:ext>
            </a:extLst>
          </p:cNvPr>
          <p:cNvSpPr/>
          <p:nvPr/>
        </p:nvSpPr>
        <p:spPr>
          <a:xfrm>
            <a:off x="4944676" y="5387903"/>
            <a:ext cx="418201" cy="451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17F78351-B9AE-49F9-BF69-A7E2D5AC4E34}"/>
              </a:ext>
            </a:extLst>
          </p:cNvPr>
          <p:cNvSpPr txBox="1"/>
          <p:nvPr/>
        </p:nvSpPr>
        <p:spPr>
          <a:xfrm>
            <a:off x="4329665" y="5919815"/>
            <a:ext cx="1766335" cy="70788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p:spPr>
        <p:txBody>
          <a:bodyPr wrap="square" rtlCol="0">
            <a:spAutoFit/>
          </a:bodyPr>
          <a:lstStyle/>
          <a:p>
            <a:r>
              <a:rPr lang="ja-JP" altLang="en-US" sz="4000" dirty="0">
                <a:latin typeface="HG丸ｺﾞｼｯｸM-PRO" panose="020F0600000000000000" pitchFamily="50" charset="-128"/>
                <a:ea typeface="HG丸ｺﾞｼｯｸM-PRO" panose="020F0600000000000000" pitchFamily="50" charset="-128"/>
              </a:rPr>
              <a:t>無月経</a:t>
            </a:r>
            <a:endParaRPr kumimoji="1" lang="ja-JP" altLang="en-US" sz="4000" dirty="0">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C2C3D6C6-F14B-4752-856D-F94EE13306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374045" y="4324739"/>
            <a:ext cx="1536192" cy="2286000"/>
          </a:xfrm>
          <a:prstGeom prst="rect">
            <a:avLst/>
          </a:prstGeom>
        </p:spPr>
      </p:pic>
    </p:spTree>
    <p:extLst>
      <p:ext uri="{BB962C8B-B14F-4D97-AF65-F5344CB8AC3E}">
        <p14:creationId xmlns:p14="http://schemas.microsoft.com/office/powerpoint/2010/main" val="3764466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06917DD-A937-4841-9262-8552F2702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350" y="3631722"/>
            <a:ext cx="2156456" cy="2856233"/>
          </a:xfrm>
          <a:prstGeom prst="rect">
            <a:avLst/>
          </a:prstGeom>
        </p:spPr>
      </p:pic>
      <p:pic>
        <p:nvPicPr>
          <p:cNvPr id="4" name="図 3">
            <a:extLst>
              <a:ext uri="{FF2B5EF4-FFF2-40B4-BE49-F238E27FC236}">
                <a16:creationId xmlns:a16="http://schemas.microsoft.com/office/drawing/2014/main" id="{0B0CE0E8-79AB-4B97-87EA-65E36ABF2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1" y="3596321"/>
            <a:ext cx="2229642" cy="3261679"/>
          </a:xfrm>
          <a:prstGeom prst="rect">
            <a:avLst/>
          </a:prstGeom>
        </p:spPr>
      </p:pic>
      <p:sp>
        <p:nvSpPr>
          <p:cNvPr id="5" name="吹き出し: 四角形 4">
            <a:extLst>
              <a:ext uri="{FF2B5EF4-FFF2-40B4-BE49-F238E27FC236}">
                <a16:creationId xmlns:a16="http://schemas.microsoft.com/office/drawing/2014/main" id="{8C360715-9438-4FB7-86E4-F5C5853283EC}"/>
              </a:ext>
            </a:extLst>
          </p:cNvPr>
          <p:cNvSpPr/>
          <p:nvPr/>
        </p:nvSpPr>
        <p:spPr>
          <a:xfrm>
            <a:off x="2422357" y="3808553"/>
            <a:ext cx="5842411" cy="2502569"/>
          </a:xfrm>
          <a:prstGeom prst="wedgeRectCallout">
            <a:avLst>
              <a:gd name="adj1" fmla="val -61020"/>
              <a:gd name="adj2" fmla="val -2083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a:latin typeface="HG丸ｺﾞｼｯｸM-PRO" panose="020F0600000000000000" pitchFamily="50" charset="-128"/>
                <a:ea typeface="HG丸ｺﾞｼｯｸM-PRO" panose="020F0600000000000000" pitchFamily="50" charset="-128"/>
              </a:rPr>
              <a:t>月経がないのは</a:t>
            </a:r>
            <a:endParaRPr kumimoji="1" lang="en-US" altLang="ja-JP" sz="4400" dirty="0">
              <a:latin typeface="HG丸ｺﾞｼｯｸM-PRO" panose="020F0600000000000000" pitchFamily="50" charset="-128"/>
              <a:ea typeface="HG丸ｺﾞｼｯｸM-PRO" panose="020F0600000000000000" pitchFamily="50" charset="-128"/>
            </a:endParaRPr>
          </a:p>
          <a:p>
            <a:pPr algn="ctr"/>
            <a:r>
              <a:rPr kumimoji="1" lang="ja-JP" altLang="en-US" sz="4400" dirty="0">
                <a:latin typeface="HG丸ｺﾞｼｯｸM-PRO" panose="020F0600000000000000" pitchFamily="50" charset="-128"/>
                <a:ea typeface="HG丸ｺﾞｼｯｸM-PRO" panose="020F0600000000000000" pitchFamily="50" charset="-128"/>
              </a:rPr>
              <a:t>だめだけど</a:t>
            </a:r>
            <a:endParaRPr kumimoji="1" lang="en-US" altLang="ja-JP" sz="4400" dirty="0">
              <a:latin typeface="HG丸ｺﾞｼｯｸM-PRO" panose="020F0600000000000000" pitchFamily="50" charset="-128"/>
              <a:ea typeface="HG丸ｺﾞｼｯｸM-PRO" panose="020F0600000000000000" pitchFamily="50" charset="-128"/>
            </a:endParaRPr>
          </a:p>
          <a:p>
            <a:pPr algn="ctr"/>
            <a:r>
              <a:rPr kumimoji="1" lang="ja-JP" altLang="en-US" sz="4400" dirty="0">
                <a:latin typeface="HG丸ｺﾞｼｯｸM-PRO" panose="020F0600000000000000" pitchFamily="50" charset="-128"/>
                <a:ea typeface="HG丸ｺﾞｼｯｸM-PRO" panose="020F0600000000000000" pitchFamily="50" charset="-128"/>
              </a:rPr>
              <a:t>毎月ある必要も</a:t>
            </a:r>
            <a:endParaRPr kumimoji="1" lang="en-US" altLang="ja-JP" sz="4400" dirty="0">
              <a:latin typeface="HG丸ｺﾞｼｯｸM-PRO" panose="020F0600000000000000" pitchFamily="50" charset="-128"/>
              <a:ea typeface="HG丸ｺﾞｼｯｸM-PRO" panose="020F0600000000000000" pitchFamily="50" charset="-128"/>
            </a:endParaRPr>
          </a:p>
          <a:p>
            <a:pPr algn="ctr"/>
            <a:r>
              <a:rPr kumimoji="1" lang="ja-JP" altLang="en-US" sz="4400" dirty="0">
                <a:latin typeface="HG丸ｺﾞｼｯｸM-PRO" panose="020F0600000000000000" pitchFamily="50" charset="-128"/>
                <a:ea typeface="HG丸ｺﾞｼｯｸM-PRO" panose="020F0600000000000000" pitchFamily="50" charset="-128"/>
              </a:rPr>
              <a:t>ないのよ</a:t>
            </a:r>
          </a:p>
        </p:txBody>
      </p:sp>
      <p:sp>
        <p:nvSpPr>
          <p:cNvPr id="6" name="波線 5">
            <a:extLst>
              <a:ext uri="{FF2B5EF4-FFF2-40B4-BE49-F238E27FC236}">
                <a16:creationId xmlns:a16="http://schemas.microsoft.com/office/drawing/2014/main" id="{52878D96-9C6E-4D72-ABEB-2F27A7FA3955}"/>
              </a:ext>
            </a:extLst>
          </p:cNvPr>
          <p:cNvSpPr/>
          <p:nvPr/>
        </p:nvSpPr>
        <p:spPr>
          <a:xfrm>
            <a:off x="3545305" y="344158"/>
            <a:ext cx="8472524" cy="2882120"/>
          </a:xfrm>
          <a:prstGeom prst="wav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5400" b="1" dirty="0">
                <a:latin typeface="HG丸ｺﾞｼｯｸM-PRO" panose="020F0600000000000000" pitchFamily="50" charset="-128"/>
                <a:ea typeface="HG丸ｺﾞｼｯｸM-PRO" panose="020F0600000000000000" pitchFamily="50" charset="-128"/>
              </a:rPr>
              <a:t>鈴鹿市の女子中学♡高校生のみなさん</a:t>
            </a:r>
          </a:p>
        </p:txBody>
      </p:sp>
      <p:pic>
        <p:nvPicPr>
          <p:cNvPr id="8" name="図 7">
            <a:extLst>
              <a:ext uri="{FF2B5EF4-FFF2-40B4-BE49-F238E27FC236}">
                <a16:creationId xmlns:a16="http://schemas.microsoft.com/office/drawing/2014/main" id="{2FB02625-6FD8-CA1B-A226-8C48DF400077}"/>
              </a:ext>
            </a:extLst>
          </p:cNvPr>
          <p:cNvPicPr>
            <a:picLocks noChangeAspect="1"/>
          </p:cNvPicPr>
          <p:nvPr/>
        </p:nvPicPr>
        <p:blipFill>
          <a:blip r:embed="rId5"/>
          <a:stretch>
            <a:fillRect/>
          </a:stretch>
        </p:blipFill>
        <p:spPr>
          <a:xfrm>
            <a:off x="1195032" y="1194639"/>
            <a:ext cx="1524132" cy="1548518"/>
          </a:xfrm>
          <a:prstGeom prst="rect">
            <a:avLst/>
          </a:prstGeom>
        </p:spPr>
      </p:pic>
    </p:spTree>
    <p:extLst>
      <p:ext uri="{BB962C8B-B14F-4D97-AF65-F5344CB8AC3E}">
        <p14:creationId xmlns:p14="http://schemas.microsoft.com/office/powerpoint/2010/main" val="380479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B503D5A-3116-4D5F-833E-70D3710D5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9" y="3429000"/>
            <a:ext cx="1503331" cy="2237100"/>
          </a:xfrm>
          <a:prstGeom prst="rect">
            <a:avLst/>
          </a:prstGeom>
        </p:spPr>
      </p:pic>
      <p:sp>
        <p:nvSpPr>
          <p:cNvPr id="3" name="吹き出し: 角を丸めた四角形 2">
            <a:extLst>
              <a:ext uri="{FF2B5EF4-FFF2-40B4-BE49-F238E27FC236}">
                <a16:creationId xmlns:a16="http://schemas.microsoft.com/office/drawing/2014/main" id="{DB1749D9-4D85-4307-8651-BFFBD7B575CA}"/>
              </a:ext>
            </a:extLst>
          </p:cNvPr>
          <p:cNvSpPr/>
          <p:nvPr/>
        </p:nvSpPr>
        <p:spPr>
          <a:xfrm>
            <a:off x="4555956" y="1459831"/>
            <a:ext cx="7102643" cy="2887579"/>
          </a:xfrm>
          <a:prstGeom prst="wedgeRoundRectCallout">
            <a:avLst>
              <a:gd name="adj1" fmla="val -75190"/>
              <a:gd name="adj2" fmla="val 3361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4000" dirty="0">
                <a:latin typeface="HG丸ｺﾞｼｯｸM-PRO" panose="020F0600000000000000" pitchFamily="50" charset="-128"/>
                <a:ea typeface="HG丸ｺﾞｼｯｸM-PRO" panose="020F0600000000000000" pitchFamily="50" charset="-128"/>
              </a:rPr>
              <a:t>ここで月経（生理）について</a:t>
            </a:r>
            <a:endParaRPr kumimoji="1" lang="en-US" altLang="ja-JP" sz="4000" dirty="0">
              <a:latin typeface="HG丸ｺﾞｼｯｸM-PRO" panose="020F0600000000000000" pitchFamily="50" charset="-128"/>
              <a:ea typeface="HG丸ｺﾞｼｯｸM-PRO" panose="020F0600000000000000" pitchFamily="50" charset="-128"/>
            </a:endParaRPr>
          </a:p>
          <a:p>
            <a:pPr algn="ctr"/>
            <a:r>
              <a:rPr kumimoji="1" lang="ja-JP" altLang="en-US" sz="4000" dirty="0">
                <a:latin typeface="HG丸ｺﾞｼｯｸM-PRO" panose="020F0600000000000000" pitchFamily="50" charset="-128"/>
                <a:ea typeface="HG丸ｺﾞｼｯｸM-PRO" panose="020F0600000000000000" pitchFamily="50" charset="-128"/>
              </a:rPr>
              <a:t>学びましょう</a:t>
            </a:r>
            <a:endParaRPr kumimoji="1" lang="en-US" altLang="ja-JP" sz="4000" dirty="0">
              <a:latin typeface="HG丸ｺﾞｼｯｸM-PRO" panose="020F0600000000000000" pitchFamily="50" charset="-128"/>
              <a:ea typeface="HG丸ｺﾞｼｯｸM-PRO" panose="020F0600000000000000" pitchFamily="50" charset="-128"/>
            </a:endParaRPr>
          </a:p>
          <a:p>
            <a:pPr algn="ctr"/>
            <a:r>
              <a:rPr lang="ja-JP" altLang="en-US" sz="4000" dirty="0">
                <a:latin typeface="HG丸ｺﾞｼｯｸM-PRO" panose="020F0600000000000000" pitchFamily="50" charset="-128"/>
                <a:ea typeface="HG丸ｺﾞｼｯｸM-PRO" panose="020F0600000000000000" pitchFamily="50" charset="-128"/>
              </a:rPr>
              <a:t>配布資料</a:t>
            </a:r>
            <a:endParaRPr lang="en-US" altLang="ja-JP" sz="4000" dirty="0">
              <a:latin typeface="HG丸ｺﾞｼｯｸM-PRO" panose="020F0600000000000000" pitchFamily="50" charset="-128"/>
              <a:ea typeface="HG丸ｺﾞｼｯｸM-PRO" panose="020F0600000000000000" pitchFamily="50" charset="-128"/>
            </a:endParaRPr>
          </a:p>
          <a:p>
            <a:pPr algn="ctr"/>
            <a:r>
              <a:rPr lang="ja-JP" altLang="en-US" sz="4000" dirty="0">
                <a:latin typeface="HG丸ｺﾞｼｯｸM-PRO" panose="020F0600000000000000" pitchFamily="50" charset="-128"/>
                <a:ea typeface="HG丸ｺﾞｼｯｸM-PRO" panose="020F0600000000000000" pitchFamily="50" charset="-128"/>
              </a:rPr>
              <a:t>を参考にしてね！</a:t>
            </a:r>
            <a:endParaRPr kumimoji="1" lang="ja-JP" altLang="en-US" sz="40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B78B66F9-EAF2-7265-D521-B86F1A3CA804}"/>
              </a:ext>
            </a:extLst>
          </p:cNvPr>
          <p:cNvPicPr>
            <a:picLocks noChangeAspect="1"/>
          </p:cNvPicPr>
          <p:nvPr/>
        </p:nvPicPr>
        <p:blipFill>
          <a:blip r:embed="rId4"/>
          <a:stretch>
            <a:fillRect/>
          </a:stretch>
        </p:blipFill>
        <p:spPr>
          <a:xfrm>
            <a:off x="8632306" y="4623910"/>
            <a:ext cx="1524132" cy="1548518"/>
          </a:xfrm>
          <a:prstGeom prst="rect">
            <a:avLst/>
          </a:prstGeom>
        </p:spPr>
      </p:pic>
      <p:sp>
        <p:nvSpPr>
          <p:cNvPr id="5" name="吹き出し: 円形 4">
            <a:extLst>
              <a:ext uri="{FF2B5EF4-FFF2-40B4-BE49-F238E27FC236}">
                <a16:creationId xmlns:a16="http://schemas.microsoft.com/office/drawing/2014/main" id="{6BFF2DDE-D0B9-CC4D-044F-90573751DBDC}"/>
              </a:ext>
            </a:extLst>
          </p:cNvPr>
          <p:cNvSpPr/>
          <p:nvPr/>
        </p:nvSpPr>
        <p:spPr>
          <a:xfrm>
            <a:off x="6096000" y="4767943"/>
            <a:ext cx="2574471" cy="988205"/>
          </a:xfrm>
          <a:prstGeom prst="wedgeEllipseCallout">
            <a:avLst>
              <a:gd name="adj1" fmla="val 52106"/>
              <a:gd name="adj2" fmla="val 344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正しい知識はレースにも必要</a:t>
            </a:r>
          </a:p>
        </p:txBody>
      </p:sp>
    </p:spTree>
    <p:extLst>
      <p:ext uri="{BB962C8B-B14F-4D97-AF65-F5344CB8AC3E}">
        <p14:creationId xmlns:p14="http://schemas.microsoft.com/office/powerpoint/2010/main" val="224632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8EEB4-3C00-4B9C-9AD2-F985E1A898AA}"/>
              </a:ext>
            </a:extLst>
          </p:cNvPr>
          <p:cNvSpPr txBox="1"/>
          <p:nvPr/>
        </p:nvSpPr>
        <p:spPr>
          <a:xfrm>
            <a:off x="1536667" y="923835"/>
            <a:ext cx="4801314" cy="1754326"/>
          </a:xfrm>
          <a:prstGeom prst="rect">
            <a:avLst/>
          </a:prstGeom>
          <a:noFill/>
        </p:spPr>
        <p:txBody>
          <a:bodyPr wrap="none" rtlCol="0">
            <a:spAutoFit/>
          </a:bodyPr>
          <a:lstStyle/>
          <a:p>
            <a:r>
              <a:rPr kumimoji="1" lang="ja-JP" altLang="en-US" sz="3600" dirty="0">
                <a:latin typeface="HG丸ｺﾞｼｯｸM-PRO" panose="020F0400000000000000" pitchFamily="50" charset="-128"/>
                <a:ea typeface="HG丸ｺﾞｼｯｸM-PRO" panose="020F0400000000000000" pitchFamily="50" charset="-128"/>
              </a:rPr>
              <a:t>室伏由佳選手</a:t>
            </a:r>
            <a:r>
              <a:rPr lang="ja-JP" altLang="en-US" sz="3600" dirty="0">
                <a:latin typeface="HG丸ｺﾞｼｯｸM-PRO" panose="020F0400000000000000" pitchFamily="50" charset="-128"/>
                <a:ea typeface="HG丸ｺﾞｼｯｸM-PRO" panose="020F0400000000000000" pitchFamily="50" charset="-128"/>
              </a:rPr>
              <a:t>から皆に</a:t>
            </a:r>
            <a:endParaRPr lang="en-US" altLang="ja-JP" sz="3600" dirty="0">
              <a:latin typeface="HG丸ｺﾞｼｯｸM-PRO" panose="020F0400000000000000" pitchFamily="50" charset="-128"/>
              <a:ea typeface="HG丸ｺﾞｼｯｸM-PRO" panose="020F0400000000000000" pitchFamily="50" charset="-128"/>
            </a:endParaRPr>
          </a:p>
          <a:p>
            <a:r>
              <a:rPr lang="ja-JP" altLang="en-US" sz="3600" dirty="0">
                <a:latin typeface="HG丸ｺﾞｼｯｸM-PRO" panose="020F0400000000000000" pitchFamily="50" charset="-128"/>
                <a:ea typeface="HG丸ｺﾞｼｯｸM-PRO" panose="020F0400000000000000" pitchFamily="50" charset="-128"/>
              </a:rPr>
              <a:t>ご自身の体験に元ずく</a:t>
            </a:r>
            <a:endParaRPr lang="en-US" altLang="ja-JP" sz="3600" dirty="0">
              <a:latin typeface="HG丸ｺﾞｼｯｸM-PRO" panose="020F0400000000000000" pitchFamily="50" charset="-128"/>
              <a:ea typeface="HG丸ｺﾞｼｯｸM-PRO" panose="020F0400000000000000" pitchFamily="50" charset="-128"/>
            </a:endParaRPr>
          </a:p>
          <a:p>
            <a:r>
              <a:rPr lang="ja-JP" altLang="en-US" sz="3600" dirty="0">
                <a:latin typeface="HG丸ｺﾞｼｯｸM-PRO" panose="020F0400000000000000" pitchFamily="50" charset="-128"/>
                <a:ea typeface="HG丸ｺﾞｼｯｸM-PRO" panose="020F0400000000000000" pitchFamily="50" charset="-128"/>
              </a:rPr>
              <a:t>実践的な話があります</a:t>
            </a:r>
            <a:endParaRPr kumimoji="1" lang="ja-JP" altLang="en-US" sz="3600" dirty="0">
              <a:latin typeface="HG丸ｺﾞｼｯｸM-PRO" panose="020F0400000000000000" pitchFamily="50" charset="-128"/>
              <a:ea typeface="HG丸ｺﾞｼｯｸM-PRO" panose="020F0400000000000000" pitchFamily="50" charset="-128"/>
            </a:endParaRPr>
          </a:p>
        </p:txBody>
      </p:sp>
      <p:pic>
        <p:nvPicPr>
          <p:cNvPr id="6" name="図 5">
            <a:extLst>
              <a:ext uri="{FF2B5EF4-FFF2-40B4-BE49-F238E27FC236}">
                <a16:creationId xmlns:a16="http://schemas.microsoft.com/office/drawing/2014/main" id="{F78049D3-27AE-48DA-9192-E7216C02B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84" y="4166186"/>
            <a:ext cx="1618252" cy="2367294"/>
          </a:xfrm>
          <a:prstGeom prst="rect">
            <a:avLst/>
          </a:prstGeom>
        </p:spPr>
      </p:pic>
      <p:pic>
        <p:nvPicPr>
          <p:cNvPr id="5" name="図 4">
            <a:extLst>
              <a:ext uri="{FF2B5EF4-FFF2-40B4-BE49-F238E27FC236}">
                <a16:creationId xmlns:a16="http://schemas.microsoft.com/office/drawing/2014/main" id="{DEA2917C-33FE-01C6-BF07-1E53462F9428}"/>
              </a:ext>
            </a:extLst>
          </p:cNvPr>
          <p:cNvPicPr>
            <a:picLocks noChangeAspect="1"/>
          </p:cNvPicPr>
          <p:nvPr/>
        </p:nvPicPr>
        <p:blipFill>
          <a:blip r:embed="rId4"/>
          <a:stretch>
            <a:fillRect/>
          </a:stretch>
        </p:blipFill>
        <p:spPr>
          <a:xfrm>
            <a:off x="8616903" y="923835"/>
            <a:ext cx="2933700" cy="3810000"/>
          </a:xfrm>
          <a:prstGeom prst="rect">
            <a:avLst/>
          </a:prstGeom>
        </p:spPr>
      </p:pic>
      <p:sp>
        <p:nvSpPr>
          <p:cNvPr id="7" name="吹き出し: 円形 6">
            <a:extLst>
              <a:ext uri="{FF2B5EF4-FFF2-40B4-BE49-F238E27FC236}">
                <a16:creationId xmlns:a16="http://schemas.microsoft.com/office/drawing/2014/main" id="{AC564148-6995-D916-C171-0E0494A9DF47}"/>
              </a:ext>
            </a:extLst>
          </p:cNvPr>
          <p:cNvSpPr/>
          <p:nvPr/>
        </p:nvSpPr>
        <p:spPr>
          <a:xfrm>
            <a:off x="3061291" y="3258589"/>
            <a:ext cx="6647973" cy="2675576"/>
          </a:xfrm>
          <a:prstGeom prst="wedgeEllipseCallout">
            <a:avLst>
              <a:gd name="adj1" fmla="val -61684"/>
              <a:gd name="adj2" fmla="val 40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私は産婦人科医として</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女性の先輩として</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どうしたら楽しく</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パフォーマンスを出せるかな？をお話しますね。</a:t>
            </a:r>
          </a:p>
        </p:txBody>
      </p:sp>
    </p:spTree>
    <p:extLst>
      <p:ext uri="{BB962C8B-B14F-4D97-AF65-F5344CB8AC3E}">
        <p14:creationId xmlns:p14="http://schemas.microsoft.com/office/powerpoint/2010/main" val="313529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4D1DE85-CC9B-41A3-8671-A4DB03E4B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943" y="221899"/>
            <a:ext cx="8684066" cy="5005038"/>
          </a:xfrm>
          <a:prstGeom prst="rect">
            <a:avLst/>
          </a:prstGeom>
        </p:spPr>
      </p:pic>
      <p:pic>
        <p:nvPicPr>
          <p:cNvPr id="5" name="図 4">
            <a:extLst>
              <a:ext uri="{FF2B5EF4-FFF2-40B4-BE49-F238E27FC236}">
                <a16:creationId xmlns:a16="http://schemas.microsoft.com/office/drawing/2014/main" id="{7B0007CD-37F6-4A47-BA42-D273F3EBC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47" y="4515392"/>
            <a:ext cx="1503331" cy="2237100"/>
          </a:xfrm>
          <a:prstGeom prst="rect">
            <a:avLst/>
          </a:prstGeom>
        </p:spPr>
      </p:pic>
      <p:sp>
        <p:nvSpPr>
          <p:cNvPr id="6" name="思考の吹き出し: 雲形 5">
            <a:extLst>
              <a:ext uri="{FF2B5EF4-FFF2-40B4-BE49-F238E27FC236}">
                <a16:creationId xmlns:a16="http://schemas.microsoft.com/office/drawing/2014/main" id="{3EB8D74D-DFD0-4F31-A710-C9ED27B6D3BB}"/>
              </a:ext>
            </a:extLst>
          </p:cNvPr>
          <p:cNvSpPr/>
          <p:nvPr/>
        </p:nvSpPr>
        <p:spPr>
          <a:xfrm>
            <a:off x="2075417" y="5394879"/>
            <a:ext cx="4951827" cy="612648"/>
          </a:xfrm>
          <a:prstGeom prst="cloudCallout">
            <a:avLst>
              <a:gd name="adj1" fmla="val -42896"/>
              <a:gd name="adj2" fmla="val 8382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女子は忙しいのね。</a:t>
            </a:r>
          </a:p>
        </p:txBody>
      </p:sp>
      <p:sp>
        <p:nvSpPr>
          <p:cNvPr id="2" name="テキスト ボックス 1">
            <a:extLst>
              <a:ext uri="{FF2B5EF4-FFF2-40B4-BE49-F238E27FC236}">
                <a16:creationId xmlns:a16="http://schemas.microsoft.com/office/drawing/2014/main" id="{C065905E-F6DE-405D-B494-D933820A15AD}"/>
              </a:ext>
            </a:extLst>
          </p:cNvPr>
          <p:cNvSpPr txBox="1"/>
          <p:nvPr/>
        </p:nvSpPr>
        <p:spPr>
          <a:xfrm>
            <a:off x="9405257" y="5407363"/>
            <a:ext cx="2335605" cy="1569660"/>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参考資料</a:t>
            </a:r>
            <a:r>
              <a:rPr lang="en-US" altLang="ja-JP" sz="2400" dirty="0">
                <a:latin typeface="HG丸ｺﾞｼｯｸM-PRO" panose="020F0600000000000000" pitchFamily="50" charset="-128"/>
                <a:ea typeface="HG丸ｺﾞｼｯｸM-PRO" panose="020F0600000000000000" pitchFamily="50" charset="-128"/>
              </a:rPr>
              <a:t>P7</a:t>
            </a:r>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869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119673E-B786-44C0-8D8C-1D4910C9DDF0}"/>
              </a:ext>
            </a:extLst>
          </p:cNvPr>
          <p:cNvGrpSpPr/>
          <p:nvPr/>
        </p:nvGrpSpPr>
        <p:grpSpPr>
          <a:xfrm>
            <a:off x="1175765" y="478548"/>
            <a:ext cx="10682065" cy="6130799"/>
            <a:chOff x="309491" y="590843"/>
            <a:chExt cx="10682065" cy="6130799"/>
          </a:xfrm>
        </p:grpSpPr>
        <p:sp>
          <p:nvSpPr>
            <p:cNvPr id="2" name="テキスト ボックス 1">
              <a:extLst>
                <a:ext uri="{FF2B5EF4-FFF2-40B4-BE49-F238E27FC236}">
                  <a16:creationId xmlns:a16="http://schemas.microsoft.com/office/drawing/2014/main" id="{95FA1411-46B0-4874-B413-812A91B81209}"/>
                </a:ext>
              </a:extLst>
            </p:cNvPr>
            <p:cNvSpPr txBox="1"/>
            <p:nvPr/>
          </p:nvSpPr>
          <p:spPr>
            <a:xfrm>
              <a:off x="1026942" y="590843"/>
              <a:ext cx="7779433"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月経周期に伴う心と体の変化</a:t>
              </a:r>
            </a:p>
          </p:txBody>
        </p:sp>
        <p:cxnSp>
          <p:nvCxnSpPr>
            <p:cNvPr id="4" name="直線コネクタ 3">
              <a:extLst>
                <a:ext uri="{FF2B5EF4-FFF2-40B4-BE49-F238E27FC236}">
                  <a16:creationId xmlns:a16="http://schemas.microsoft.com/office/drawing/2014/main" id="{5BCFA4CD-C81C-4BCA-A755-9AF35B8BFD02}"/>
                </a:ext>
              </a:extLst>
            </p:cNvPr>
            <p:cNvCxnSpPr/>
            <p:nvPr/>
          </p:nvCxnSpPr>
          <p:spPr>
            <a:xfrm>
              <a:off x="1242646" y="3235570"/>
              <a:ext cx="9748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コネクタ: カギ線 7">
              <a:extLst>
                <a:ext uri="{FF2B5EF4-FFF2-40B4-BE49-F238E27FC236}">
                  <a16:creationId xmlns:a16="http://schemas.microsoft.com/office/drawing/2014/main" id="{3A3804EE-5422-420B-80CC-CACF2E21F718}"/>
                </a:ext>
              </a:extLst>
            </p:cNvPr>
            <p:cNvCxnSpPr>
              <a:cxnSpLocks/>
            </p:cNvCxnSpPr>
            <p:nvPr/>
          </p:nvCxnSpPr>
          <p:spPr>
            <a:xfrm>
              <a:off x="1929618" y="2693963"/>
              <a:ext cx="3221501" cy="562708"/>
            </a:xfrm>
            <a:prstGeom prst="bentConnector3">
              <a:avLst>
                <a:gd name="adj1" fmla="val 15066"/>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76AE1D6F-2BB9-4F7E-8B06-66082EC2A5E3}"/>
                </a:ext>
              </a:extLst>
            </p:cNvPr>
            <p:cNvCxnSpPr>
              <a:cxnSpLocks/>
            </p:cNvCxnSpPr>
            <p:nvPr/>
          </p:nvCxnSpPr>
          <p:spPr>
            <a:xfrm flipV="1">
              <a:off x="3549745" y="2567353"/>
              <a:ext cx="3329356" cy="689317"/>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3D39B38-5085-448A-B201-8118FD5D4162}"/>
                </a:ext>
              </a:extLst>
            </p:cNvPr>
            <p:cNvCxnSpPr>
              <a:cxnSpLocks/>
            </p:cNvCxnSpPr>
            <p:nvPr/>
          </p:nvCxnSpPr>
          <p:spPr>
            <a:xfrm flipV="1">
              <a:off x="8229600" y="2518117"/>
              <a:ext cx="0" cy="6471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8E120EE-BF45-4285-8E6D-2E8221DDBD9B}"/>
                </a:ext>
              </a:extLst>
            </p:cNvPr>
            <p:cNvCxnSpPr>
              <a:cxnSpLocks/>
            </p:cNvCxnSpPr>
            <p:nvPr/>
          </p:nvCxnSpPr>
          <p:spPr>
            <a:xfrm>
              <a:off x="6793464" y="2567353"/>
              <a:ext cx="15239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D800D1D-4AD5-4DF4-8481-59261458286B}"/>
                </a:ext>
              </a:extLst>
            </p:cNvPr>
            <p:cNvCxnSpPr>
              <a:cxnSpLocks/>
            </p:cNvCxnSpPr>
            <p:nvPr/>
          </p:nvCxnSpPr>
          <p:spPr>
            <a:xfrm>
              <a:off x="8229600" y="3165231"/>
              <a:ext cx="118168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51F93EBD-684E-4427-AEE3-15059FDDAAA0}"/>
                </a:ext>
              </a:extLst>
            </p:cNvPr>
            <p:cNvSpPr txBox="1"/>
            <p:nvPr/>
          </p:nvSpPr>
          <p:spPr>
            <a:xfrm>
              <a:off x="309492" y="2480269"/>
              <a:ext cx="717450" cy="1569660"/>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基礎体温</a:t>
              </a:r>
            </a:p>
          </p:txBody>
        </p:sp>
        <p:sp>
          <p:nvSpPr>
            <p:cNvPr id="31" name="楕円 30">
              <a:extLst>
                <a:ext uri="{FF2B5EF4-FFF2-40B4-BE49-F238E27FC236}">
                  <a16:creationId xmlns:a16="http://schemas.microsoft.com/office/drawing/2014/main" id="{483885A7-AB43-4A2E-A8B1-A1A94A7ECA91}"/>
                </a:ext>
              </a:extLst>
            </p:cNvPr>
            <p:cNvSpPr/>
            <p:nvPr/>
          </p:nvSpPr>
          <p:spPr>
            <a:xfrm>
              <a:off x="1361049" y="3305908"/>
              <a:ext cx="1888589" cy="81846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月経期</a:t>
              </a:r>
            </a:p>
          </p:txBody>
        </p:sp>
        <p:sp>
          <p:nvSpPr>
            <p:cNvPr id="32" name="楕円 31">
              <a:extLst>
                <a:ext uri="{FF2B5EF4-FFF2-40B4-BE49-F238E27FC236}">
                  <a16:creationId xmlns:a16="http://schemas.microsoft.com/office/drawing/2014/main" id="{1CBEFEA2-16CB-433C-80AB-217302941EAF}"/>
                </a:ext>
              </a:extLst>
            </p:cNvPr>
            <p:cNvSpPr/>
            <p:nvPr/>
          </p:nvSpPr>
          <p:spPr>
            <a:xfrm>
              <a:off x="3088484" y="3302938"/>
              <a:ext cx="1673553" cy="893294"/>
            </a:xfrm>
            <a:prstGeom prst="ellipse">
              <a:avLst/>
            </a:prstGeom>
            <a:solidFill>
              <a:srgbClr val="FAFA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卵胞期</a:t>
              </a:r>
            </a:p>
          </p:txBody>
        </p:sp>
        <p:sp>
          <p:nvSpPr>
            <p:cNvPr id="33" name="楕円 32">
              <a:extLst>
                <a:ext uri="{FF2B5EF4-FFF2-40B4-BE49-F238E27FC236}">
                  <a16:creationId xmlns:a16="http://schemas.microsoft.com/office/drawing/2014/main" id="{E6240D38-D54E-4218-A04B-7A31101D8D76}"/>
                </a:ext>
              </a:extLst>
            </p:cNvPr>
            <p:cNvSpPr/>
            <p:nvPr/>
          </p:nvSpPr>
          <p:spPr>
            <a:xfrm>
              <a:off x="4855700" y="3341081"/>
              <a:ext cx="590843" cy="6893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排卵</a:t>
              </a:r>
            </a:p>
          </p:txBody>
        </p:sp>
        <p:sp>
          <p:nvSpPr>
            <p:cNvPr id="34" name="楕円 33">
              <a:extLst>
                <a:ext uri="{FF2B5EF4-FFF2-40B4-BE49-F238E27FC236}">
                  <a16:creationId xmlns:a16="http://schemas.microsoft.com/office/drawing/2014/main" id="{96B34847-BC23-4D69-BA80-C84B3AFF5348}"/>
                </a:ext>
              </a:extLst>
            </p:cNvPr>
            <p:cNvSpPr/>
            <p:nvPr/>
          </p:nvSpPr>
          <p:spPr>
            <a:xfrm>
              <a:off x="5697415" y="3327007"/>
              <a:ext cx="2363373" cy="89329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黄体期</a:t>
              </a:r>
            </a:p>
          </p:txBody>
        </p:sp>
        <p:sp>
          <p:nvSpPr>
            <p:cNvPr id="35" name="楕円 34">
              <a:extLst>
                <a:ext uri="{FF2B5EF4-FFF2-40B4-BE49-F238E27FC236}">
                  <a16:creationId xmlns:a16="http://schemas.microsoft.com/office/drawing/2014/main" id="{F1EF45D8-CC01-44F2-9C88-5A15E917D84F}"/>
                </a:ext>
              </a:extLst>
            </p:cNvPr>
            <p:cNvSpPr/>
            <p:nvPr/>
          </p:nvSpPr>
          <p:spPr>
            <a:xfrm>
              <a:off x="8394894" y="3256669"/>
              <a:ext cx="1711631" cy="9635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月経期</a:t>
              </a:r>
            </a:p>
          </p:txBody>
        </p:sp>
        <p:sp>
          <p:nvSpPr>
            <p:cNvPr id="36" name="吹き出し: 四角形 35">
              <a:extLst>
                <a:ext uri="{FF2B5EF4-FFF2-40B4-BE49-F238E27FC236}">
                  <a16:creationId xmlns:a16="http://schemas.microsoft.com/office/drawing/2014/main" id="{438B7A42-F45C-4E38-80E1-316B83047515}"/>
                </a:ext>
              </a:extLst>
            </p:cNvPr>
            <p:cNvSpPr/>
            <p:nvPr/>
          </p:nvSpPr>
          <p:spPr>
            <a:xfrm>
              <a:off x="309491" y="4775986"/>
              <a:ext cx="3084341" cy="1945656"/>
            </a:xfrm>
            <a:prstGeom prst="wedgeRectCallout">
              <a:avLst>
                <a:gd name="adj1" fmla="val 15322"/>
                <a:gd name="adj2" fmla="val -7431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下腹部痛・胃痛・</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吐き気</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下腹部膨満感</a:t>
              </a:r>
              <a:endParaRPr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体重増加・眠気</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肌荒れ・だるさ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7" name="吹き出し: 円形 36">
              <a:extLst>
                <a:ext uri="{FF2B5EF4-FFF2-40B4-BE49-F238E27FC236}">
                  <a16:creationId xmlns:a16="http://schemas.microsoft.com/office/drawing/2014/main" id="{47AC57A9-C62D-451F-B200-F8F366AF5531}"/>
                </a:ext>
              </a:extLst>
            </p:cNvPr>
            <p:cNvSpPr/>
            <p:nvPr/>
          </p:nvSpPr>
          <p:spPr>
            <a:xfrm>
              <a:off x="2291941" y="1782279"/>
              <a:ext cx="2859178" cy="888824"/>
            </a:xfrm>
            <a:prstGeom prst="wedgeEllipseCallout">
              <a:avLst>
                <a:gd name="adj1" fmla="val -6592"/>
                <a:gd name="adj2" fmla="val 804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コンディションが良い</a:t>
              </a:r>
            </a:p>
          </p:txBody>
        </p:sp>
        <p:sp>
          <p:nvSpPr>
            <p:cNvPr id="38" name="吹き出し: 四角形 37">
              <a:extLst>
                <a:ext uri="{FF2B5EF4-FFF2-40B4-BE49-F238E27FC236}">
                  <a16:creationId xmlns:a16="http://schemas.microsoft.com/office/drawing/2014/main" id="{237AA24E-F0B9-4362-85E9-FB26E46BFD00}"/>
                </a:ext>
              </a:extLst>
            </p:cNvPr>
            <p:cNvSpPr/>
            <p:nvPr/>
          </p:nvSpPr>
          <p:spPr>
            <a:xfrm>
              <a:off x="3885027" y="4614203"/>
              <a:ext cx="1266090" cy="1378634"/>
            </a:xfrm>
            <a:prstGeom prst="wedgeRectCallout">
              <a:avLst>
                <a:gd name="adj1" fmla="val 40278"/>
                <a:gd name="adj2" fmla="val -926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下腹部痛出血</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頭痛</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吹き出し: 円形 38">
              <a:extLst>
                <a:ext uri="{FF2B5EF4-FFF2-40B4-BE49-F238E27FC236}">
                  <a16:creationId xmlns:a16="http://schemas.microsoft.com/office/drawing/2014/main" id="{6590D880-2E66-44B7-A031-15EFC270BDE2}"/>
                </a:ext>
              </a:extLst>
            </p:cNvPr>
            <p:cNvSpPr/>
            <p:nvPr/>
          </p:nvSpPr>
          <p:spPr>
            <a:xfrm>
              <a:off x="6284513" y="1151911"/>
              <a:ext cx="2948350" cy="1274770"/>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体重が</a:t>
              </a:r>
              <a:r>
                <a:rPr kumimoji="1" lang="en-US" altLang="ja-JP" sz="2400" dirty="0">
                  <a:latin typeface="HG丸ｺﾞｼｯｸM-PRO" panose="020F0600000000000000" pitchFamily="50" charset="-128"/>
                  <a:ea typeface="HG丸ｺﾞｼｯｸM-PRO" panose="020F0600000000000000" pitchFamily="50" charset="-128"/>
                </a:rPr>
                <a:t>1</a:t>
              </a:r>
              <a:r>
                <a:rPr kumimoji="1" lang="ja-JP" altLang="en-US" sz="2400" dirty="0">
                  <a:latin typeface="HG丸ｺﾞｼｯｸM-PRO" panose="020F0600000000000000" pitchFamily="50" charset="-128"/>
                  <a:ea typeface="HG丸ｺﾞｼｯｸM-PRO" panose="020F0600000000000000" pitchFamily="50" charset="-128"/>
                </a:rPr>
                <a:t>ｋｇ～</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en-US" altLang="ja-JP" sz="2400" dirty="0">
                  <a:latin typeface="HG丸ｺﾞｼｯｸM-PRO" panose="020F0600000000000000" pitchFamily="50" charset="-128"/>
                  <a:ea typeface="HG丸ｺﾞｼｯｸM-PRO" panose="020F0600000000000000" pitchFamily="50" charset="-128"/>
                </a:rPr>
                <a:t>2</a:t>
              </a:r>
              <a:r>
                <a:rPr kumimoji="1" lang="ja-JP" altLang="en-US" sz="2400" dirty="0">
                  <a:latin typeface="HG丸ｺﾞｼｯｸM-PRO" panose="020F0600000000000000" pitchFamily="50" charset="-128"/>
                  <a:ea typeface="HG丸ｺﾞｼｯｸM-PRO" panose="020F0600000000000000" pitchFamily="50" charset="-128"/>
                </a:rPr>
                <a:t>ｋｇ増加</a:t>
              </a:r>
            </a:p>
          </p:txBody>
        </p:sp>
        <p:sp>
          <p:nvSpPr>
            <p:cNvPr id="40" name="吹き出し: 四角形 39">
              <a:extLst>
                <a:ext uri="{FF2B5EF4-FFF2-40B4-BE49-F238E27FC236}">
                  <a16:creationId xmlns:a16="http://schemas.microsoft.com/office/drawing/2014/main" id="{9C659992-5C56-41CE-B22D-E9831B4D48AD}"/>
                </a:ext>
              </a:extLst>
            </p:cNvPr>
            <p:cNvSpPr/>
            <p:nvPr/>
          </p:nvSpPr>
          <p:spPr>
            <a:xfrm>
              <a:off x="5446543" y="4531437"/>
              <a:ext cx="4772278" cy="1945651"/>
            </a:xfrm>
            <a:prstGeom prst="wedgeRectCallout">
              <a:avLst>
                <a:gd name="adj1" fmla="val -21591"/>
                <a:gd name="adj2" fmla="val -6350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むくみ・イライラ</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腰痛</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乳房痛</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頭痛</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下腹部痛</a:t>
              </a:r>
              <a:r>
                <a:rPr lang="ja-JP" altLang="en-US" sz="2400" dirty="0">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肌荒れ・体重増加・食欲亢進・</a:t>
              </a:r>
              <a:endParaRPr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眠気</a:t>
              </a:r>
              <a:endParaRPr kumimoji="1" lang="ja-JP" altLang="en-US" sz="24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72911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悔しい人のイラスト（女性） | かわいいフリー素材集 いらすとや">
            <a:extLst>
              <a:ext uri="{FF2B5EF4-FFF2-40B4-BE49-F238E27FC236}">
                <a16:creationId xmlns:a16="http://schemas.microsoft.com/office/drawing/2014/main" id="{EA0A066F-CC78-428D-ACA9-EBD3FAF46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873" y="1844842"/>
            <a:ext cx="4034589" cy="4034589"/>
          </a:xfrm>
          <a:prstGeom prst="rect">
            <a:avLst/>
          </a:prstGeom>
          <a:noFill/>
          <a:extLst>
            <a:ext uri="{909E8E84-426E-40DD-AFC4-6F175D3DCCD1}">
              <a14:hiddenFill xmlns:a14="http://schemas.microsoft.com/office/drawing/2010/main">
                <a:solidFill>
                  <a:srgbClr val="FFFFFF"/>
                </a:solidFill>
              </a14:hiddenFill>
            </a:ext>
          </a:extLst>
        </p:spPr>
      </p:pic>
      <p:sp>
        <p:nvSpPr>
          <p:cNvPr id="3" name="思考の吹き出し: 雲形 2">
            <a:extLst>
              <a:ext uri="{FF2B5EF4-FFF2-40B4-BE49-F238E27FC236}">
                <a16:creationId xmlns:a16="http://schemas.microsoft.com/office/drawing/2014/main" id="{97B5C54C-C507-4E22-93F9-F7472E2D08F7}"/>
              </a:ext>
            </a:extLst>
          </p:cNvPr>
          <p:cNvSpPr/>
          <p:nvPr/>
        </p:nvSpPr>
        <p:spPr>
          <a:xfrm>
            <a:off x="609600" y="304800"/>
            <a:ext cx="6448926" cy="3557336"/>
          </a:xfrm>
          <a:prstGeom prst="cloudCallout">
            <a:avLst>
              <a:gd name="adj1" fmla="val 42917"/>
              <a:gd name="adj2" fmla="val 2012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latin typeface="HG丸ｺﾞｼｯｸM-PRO" panose="020F0600000000000000" pitchFamily="50" charset="-128"/>
                <a:ea typeface="HG丸ｺﾞｼｯｸM-PRO" panose="020F0600000000000000" pitchFamily="50" charset="-128"/>
              </a:rPr>
              <a:t>がんばりたかったのに</a:t>
            </a:r>
            <a:endParaRPr kumimoji="1" lang="en-US" altLang="ja-JP" sz="2800" dirty="0">
              <a:latin typeface="HG丸ｺﾞｼｯｸM-PRO" panose="020F0600000000000000" pitchFamily="50" charset="-128"/>
              <a:ea typeface="HG丸ｺﾞｼｯｸM-PRO" panose="020F0600000000000000" pitchFamily="50" charset="-128"/>
            </a:endParaRPr>
          </a:p>
          <a:p>
            <a:pPr algn="ctr"/>
            <a:r>
              <a:rPr lang="ja-JP" altLang="en-US" sz="2800" dirty="0">
                <a:latin typeface="HG丸ｺﾞｼｯｸM-PRO" panose="020F0600000000000000" pitchFamily="50" charset="-128"/>
                <a:ea typeface="HG丸ｺﾞｼｯｸM-PRO" panose="020F0600000000000000" pitchFamily="50" charset="-128"/>
              </a:rPr>
              <a:t>練習がんばったのに</a:t>
            </a:r>
            <a:endParaRPr kumimoji="1" lang="en-US" altLang="ja-JP" sz="2800" dirty="0">
              <a:latin typeface="HG丸ｺﾞｼｯｸM-PRO" panose="020F0600000000000000" pitchFamily="50" charset="-128"/>
              <a:ea typeface="HG丸ｺﾞｼｯｸM-PRO" panose="020F0600000000000000" pitchFamily="50" charset="-128"/>
            </a:endParaRPr>
          </a:p>
          <a:p>
            <a:pPr algn="ctr"/>
            <a:r>
              <a:rPr kumimoji="1" lang="ja-JP" altLang="en-US" sz="2800" dirty="0">
                <a:latin typeface="HG丸ｺﾞｼｯｸM-PRO" panose="020F0600000000000000" pitchFamily="50" charset="-128"/>
                <a:ea typeface="HG丸ｺﾞｼｯｸM-PRO" panose="020F0600000000000000" pitchFamily="50" charset="-128"/>
              </a:rPr>
              <a:t>生理になっちゃった！！ベストパフォーマンスが出せなかった</a:t>
            </a:r>
          </a:p>
        </p:txBody>
      </p:sp>
      <p:pic>
        <p:nvPicPr>
          <p:cNvPr id="4" name="図 3">
            <a:extLst>
              <a:ext uri="{FF2B5EF4-FFF2-40B4-BE49-F238E27FC236}">
                <a16:creationId xmlns:a16="http://schemas.microsoft.com/office/drawing/2014/main" id="{3EB381C8-C530-4EFB-AF73-C80C126BC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18" y="4427620"/>
            <a:ext cx="1578240" cy="2308762"/>
          </a:xfrm>
          <a:prstGeom prst="rect">
            <a:avLst/>
          </a:prstGeom>
        </p:spPr>
      </p:pic>
      <p:sp>
        <p:nvSpPr>
          <p:cNvPr id="5" name="思考の吹き出し: 雲形 4">
            <a:extLst>
              <a:ext uri="{FF2B5EF4-FFF2-40B4-BE49-F238E27FC236}">
                <a16:creationId xmlns:a16="http://schemas.microsoft.com/office/drawing/2014/main" id="{335F0EBE-04E8-4593-A280-BE086469DF0A}"/>
              </a:ext>
            </a:extLst>
          </p:cNvPr>
          <p:cNvSpPr/>
          <p:nvPr/>
        </p:nvSpPr>
        <p:spPr>
          <a:xfrm>
            <a:off x="1755658" y="4010526"/>
            <a:ext cx="4340342" cy="1671427"/>
          </a:xfrm>
          <a:prstGeom prst="cloudCallout">
            <a:avLst>
              <a:gd name="adj1" fmla="val -50985"/>
              <a:gd name="adj2" fmla="val 289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こんな</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くやしい思いしたことないですか？</a:t>
            </a:r>
          </a:p>
        </p:txBody>
      </p:sp>
    </p:spTree>
    <p:extLst>
      <p:ext uri="{BB962C8B-B14F-4D97-AF65-F5344CB8AC3E}">
        <p14:creationId xmlns:p14="http://schemas.microsoft.com/office/powerpoint/2010/main" val="364367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70A3250-4D1D-48FF-9919-BFB9EB8E45EA}"/>
              </a:ext>
            </a:extLst>
          </p:cNvPr>
          <p:cNvSpPr txBox="1"/>
          <p:nvPr/>
        </p:nvSpPr>
        <p:spPr>
          <a:xfrm>
            <a:off x="464233" y="181058"/>
            <a:ext cx="8018585" cy="1077218"/>
          </a:xfrm>
          <a:prstGeom prst="rect">
            <a:avLst/>
          </a:prstGeom>
          <a:noFill/>
          <a:ln w="76200">
            <a:solidFill>
              <a:srgbClr val="92D050"/>
            </a:solidFill>
          </a:ln>
        </p:spPr>
        <p:txBody>
          <a:bodyPr wrap="square" rtlCol="0">
            <a:spAutoFit/>
          </a:bodyPr>
          <a:lstStyle/>
          <a:p>
            <a:r>
              <a:rPr kumimoji="1"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女性アスリートのコンディショニングに</a:t>
            </a:r>
            <a:endParaRPr kumimoji="1" lang="en-US" altLang="ja-JP"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必要な３つの条件</a:t>
            </a:r>
            <a:endParaRPr kumimoji="1"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3" name="図表 2">
            <a:extLst>
              <a:ext uri="{FF2B5EF4-FFF2-40B4-BE49-F238E27FC236}">
                <a16:creationId xmlns:a16="http://schemas.microsoft.com/office/drawing/2014/main" id="{2E399E42-BC05-42CD-AE86-BCEAD70BEAF5}"/>
              </a:ext>
            </a:extLst>
          </p:cNvPr>
          <p:cNvGraphicFramePr/>
          <p:nvPr>
            <p:extLst>
              <p:ext uri="{D42A27DB-BD31-4B8C-83A1-F6EECF244321}">
                <p14:modId xmlns:p14="http://schemas.microsoft.com/office/powerpoint/2010/main" val="3765128589"/>
              </p:ext>
            </p:extLst>
          </p:nvPr>
        </p:nvGraphicFramePr>
        <p:xfrm>
          <a:off x="2032000" y="1258277"/>
          <a:ext cx="7632505" cy="488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76F88099-26F2-4B1E-BDBB-EFE654949225}"/>
              </a:ext>
            </a:extLst>
          </p:cNvPr>
          <p:cNvSpPr txBox="1"/>
          <p:nvPr/>
        </p:nvSpPr>
        <p:spPr>
          <a:xfrm>
            <a:off x="7118253" y="1561515"/>
            <a:ext cx="4210807" cy="1754326"/>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a:t>栄養について正しい知識を持つ</a:t>
            </a:r>
            <a:endParaRPr kumimoji="1" lang="en-US" altLang="ja-JP" dirty="0"/>
          </a:p>
          <a:p>
            <a:pPr marL="285750" indent="-285750">
              <a:buFont typeface="Wingdings" panose="05000000000000000000" pitchFamily="2" charset="2"/>
              <a:buChar char="u"/>
            </a:pPr>
            <a:r>
              <a:rPr lang="ja-JP" altLang="en-US" dirty="0"/>
              <a:t>利用可能エネルギー不足にならない十分なエネルギー</a:t>
            </a:r>
            <a:endParaRPr lang="en-US" altLang="ja-JP" dirty="0"/>
          </a:p>
          <a:p>
            <a:pPr marL="285750" indent="-285750">
              <a:buFont typeface="Wingdings" panose="05000000000000000000" pitchFamily="2" charset="2"/>
              <a:buChar char="u"/>
            </a:pPr>
            <a:r>
              <a:rPr kumimoji="1" lang="ja-JP" altLang="en-US" dirty="0"/>
              <a:t>骨粗鬆症、貧血などを防ぐ栄養素をとる</a:t>
            </a:r>
            <a:endParaRPr kumimoji="1" lang="en-US" altLang="ja-JP" dirty="0"/>
          </a:p>
          <a:p>
            <a:pPr marL="285750" indent="-285750">
              <a:buFont typeface="Wingdings" panose="05000000000000000000" pitchFamily="2" charset="2"/>
              <a:buChar char="u"/>
            </a:pPr>
            <a:r>
              <a:rPr lang="ja-JP" altLang="en-US" dirty="0"/>
              <a:t>三度の食事と捕食をしっかりと</a:t>
            </a:r>
            <a:endParaRPr kumimoji="1" lang="ja-JP" altLang="en-US" dirty="0"/>
          </a:p>
        </p:txBody>
      </p:sp>
      <p:sp>
        <p:nvSpPr>
          <p:cNvPr id="5" name="テキスト ボックス 4">
            <a:extLst>
              <a:ext uri="{FF2B5EF4-FFF2-40B4-BE49-F238E27FC236}">
                <a16:creationId xmlns:a16="http://schemas.microsoft.com/office/drawing/2014/main" id="{4433072D-7AB0-4F97-8125-873BF1D3BF1B}"/>
              </a:ext>
            </a:extLst>
          </p:cNvPr>
          <p:cNvSpPr txBox="1"/>
          <p:nvPr/>
        </p:nvSpPr>
        <p:spPr>
          <a:xfrm>
            <a:off x="8481254" y="4087165"/>
            <a:ext cx="3710746" cy="1200329"/>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a:t>オーバートレーニング症候群を予防する</a:t>
            </a:r>
            <a:endParaRPr kumimoji="1" lang="en-US" altLang="ja-JP" dirty="0"/>
          </a:p>
          <a:p>
            <a:pPr marL="285750" indent="-285750">
              <a:buFont typeface="Wingdings" panose="05000000000000000000" pitchFamily="2" charset="2"/>
              <a:buChar char="u"/>
            </a:pPr>
            <a:r>
              <a:rPr lang="ja-JP" altLang="en-US" dirty="0"/>
              <a:t>適切な睡眠、休息の取り方に</a:t>
            </a:r>
            <a:endParaRPr lang="en-US" altLang="ja-JP" dirty="0"/>
          </a:p>
          <a:p>
            <a:pPr marL="285750" indent="-285750">
              <a:buFont typeface="Wingdings" panose="05000000000000000000" pitchFamily="2" charset="2"/>
              <a:buChar char="u"/>
            </a:pPr>
            <a:r>
              <a:rPr lang="ja-JP" altLang="en-US" dirty="0"/>
              <a:t>ついて知っている</a:t>
            </a:r>
            <a:endParaRPr kumimoji="1" lang="ja-JP" altLang="en-US" dirty="0"/>
          </a:p>
        </p:txBody>
      </p:sp>
      <p:sp>
        <p:nvSpPr>
          <p:cNvPr id="6" name="テキスト ボックス 5">
            <a:extLst>
              <a:ext uri="{FF2B5EF4-FFF2-40B4-BE49-F238E27FC236}">
                <a16:creationId xmlns:a16="http://schemas.microsoft.com/office/drawing/2014/main" id="{4ACE9CAA-C95B-45F5-BC55-8460C3619B6A}"/>
              </a:ext>
            </a:extLst>
          </p:cNvPr>
          <p:cNvSpPr txBox="1"/>
          <p:nvPr/>
        </p:nvSpPr>
        <p:spPr>
          <a:xfrm>
            <a:off x="464232" y="3671668"/>
            <a:ext cx="2694603" cy="2031325"/>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a:t>自分の月経周を把握してスケジュール</a:t>
            </a:r>
            <a:endParaRPr kumimoji="1" lang="en-US" altLang="ja-JP" dirty="0"/>
          </a:p>
          <a:p>
            <a:r>
              <a:rPr lang="ja-JP" altLang="en-US" dirty="0"/>
              <a:t>　</a:t>
            </a:r>
            <a:r>
              <a:rPr kumimoji="1" lang="ja-JP" altLang="en-US" dirty="0"/>
              <a:t>を立てる</a:t>
            </a:r>
            <a:endParaRPr kumimoji="1" lang="en-US" altLang="ja-JP" dirty="0"/>
          </a:p>
          <a:p>
            <a:pPr marL="285750" indent="-285750">
              <a:buFont typeface="Wingdings" panose="05000000000000000000" pitchFamily="2" charset="2"/>
              <a:buChar char="u"/>
            </a:pPr>
            <a:r>
              <a:rPr lang="ja-JP" altLang="en-US" dirty="0"/>
              <a:t>月経痛、</a:t>
            </a:r>
            <a:r>
              <a:rPr lang="en-US" altLang="ja-JP" dirty="0"/>
              <a:t>PMS</a:t>
            </a:r>
            <a:r>
              <a:rPr lang="ja-JP" altLang="en-US" dirty="0"/>
              <a:t>、</a:t>
            </a:r>
            <a:endParaRPr lang="en-US" altLang="ja-JP" dirty="0"/>
          </a:p>
          <a:p>
            <a:r>
              <a:rPr lang="ja-JP" altLang="en-US" dirty="0"/>
              <a:t>過多月経などを改無</a:t>
            </a:r>
            <a:endParaRPr lang="en-US" altLang="ja-JP" dirty="0"/>
          </a:p>
          <a:p>
            <a:pPr marL="285750" indent="-285750">
              <a:buFont typeface="Wingdings" panose="05000000000000000000" pitchFamily="2" charset="2"/>
              <a:buChar char="u"/>
            </a:pPr>
            <a:r>
              <a:rPr lang="ja-JP" altLang="en-US" dirty="0"/>
              <a:t>無月経のの場合は</a:t>
            </a:r>
            <a:endParaRPr lang="en-US" altLang="ja-JP" dirty="0"/>
          </a:p>
          <a:p>
            <a:r>
              <a:rPr lang="ja-JP" altLang="en-US" dirty="0"/>
              <a:t>専門家に相談を</a:t>
            </a:r>
            <a:endParaRPr lang="en-US" altLang="ja-JP" dirty="0"/>
          </a:p>
        </p:txBody>
      </p:sp>
    </p:spTree>
    <p:extLst>
      <p:ext uri="{BB962C8B-B14F-4D97-AF65-F5344CB8AC3E}">
        <p14:creationId xmlns:p14="http://schemas.microsoft.com/office/powerpoint/2010/main" val="164996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D9BB97-D88E-4746-A9C4-6ED36B100D2A}"/>
              </a:ext>
            </a:extLst>
          </p:cNvPr>
          <p:cNvSpPr txBox="1"/>
          <p:nvPr/>
        </p:nvSpPr>
        <p:spPr>
          <a:xfrm>
            <a:off x="1693613" y="208073"/>
            <a:ext cx="8084264" cy="1815882"/>
          </a:xfrm>
          <a:prstGeom prst="rect">
            <a:avLst/>
          </a:prstGeom>
          <a:noFill/>
          <a:ln>
            <a:solidFill>
              <a:srgbClr val="EC1CEC"/>
            </a:solidFill>
          </a:ln>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アスリートさんへ</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産婦人科医からのアドバイス</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この月経サイクル（ホルモンのアップダウン）は</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女子にとってパフォーマンスを出しにくい！</a:t>
            </a:r>
            <a:r>
              <a:rPr kumimoji="1" lang="ja-JP" altLang="en-US" dirty="0"/>
              <a:t>！</a:t>
            </a:r>
          </a:p>
        </p:txBody>
      </p:sp>
      <p:pic>
        <p:nvPicPr>
          <p:cNvPr id="4" name="図 3">
            <a:extLst>
              <a:ext uri="{FF2B5EF4-FFF2-40B4-BE49-F238E27FC236}">
                <a16:creationId xmlns:a16="http://schemas.microsoft.com/office/drawing/2014/main" id="{38DE73DB-59E4-4685-9F6D-E87F1779B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2452" y="4283612"/>
            <a:ext cx="1536192" cy="2286000"/>
          </a:xfrm>
          <a:prstGeom prst="rect">
            <a:avLst/>
          </a:prstGeom>
        </p:spPr>
      </p:pic>
      <p:sp>
        <p:nvSpPr>
          <p:cNvPr id="7" name="思考の吹き出し: 雲形 6">
            <a:extLst>
              <a:ext uri="{FF2B5EF4-FFF2-40B4-BE49-F238E27FC236}">
                <a16:creationId xmlns:a16="http://schemas.microsoft.com/office/drawing/2014/main" id="{13136D5E-A218-4CEA-84BB-D4C7C2943189}"/>
              </a:ext>
            </a:extLst>
          </p:cNvPr>
          <p:cNvSpPr/>
          <p:nvPr/>
        </p:nvSpPr>
        <p:spPr>
          <a:xfrm>
            <a:off x="3888377" y="3638462"/>
            <a:ext cx="4916385" cy="2815029"/>
          </a:xfrm>
          <a:prstGeom prst="cloudCallout">
            <a:avLst>
              <a:gd name="adj1" fmla="val 57802"/>
              <a:gd name="adj2" fmla="val 2323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いつもあさこ先生が月経困難症や</a:t>
            </a: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PMS</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（月経前症候群）の患者様に処方する</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あれね！</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D859E12D-B911-4A25-895F-56476397A3DB}"/>
              </a:ext>
            </a:extLst>
          </p:cNvPr>
          <p:cNvGrpSpPr/>
          <p:nvPr/>
        </p:nvGrpSpPr>
        <p:grpSpPr>
          <a:xfrm>
            <a:off x="-48617" y="2323694"/>
            <a:ext cx="6144617" cy="3102918"/>
            <a:chOff x="-146090" y="2323694"/>
            <a:chExt cx="6144617" cy="3102918"/>
          </a:xfrm>
        </p:grpSpPr>
        <p:pic>
          <p:nvPicPr>
            <p:cNvPr id="6" name="図 5">
              <a:extLst>
                <a:ext uri="{FF2B5EF4-FFF2-40B4-BE49-F238E27FC236}">
                  <a16:creationId xmlns:a16="http://schemas.microsoft.com/office/drawing/2014/main" id="{67D80563-C832-4C45-AA80-9717AECB4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90" y="2611582"/>
              <a:ext cx="1924318" cy="2815030"/>
            </a:xfrm>
            <a:prstGeom prst="rect">
              <a:avLst/>
            </a:prstGeom>
          </p:spPr>
        </p:pic>
        <p:sp>
          <p:nvSpPr>
            <p:cNvPr id="8" name="吹き出し: 円形 7">
              <a:extLst>
                <a:ext uri="{FF2B5EF4-FFF2-40B4-BE49-F238E27FC236}">
                  <a16:creationId xmlns:a16="http://schemas.microsoft.com/office/drawing/2014/main" id="{8DC9273C-F648-47D1-8593-12A807CE3BDE}"/>
                </a:ext>
              </a:extLst>
            </p:cNvPr>
            <p:cNvSpPr/>
            <p:nvPr/>
          </p:nvSpPr>
          <p:spPr>
            <a:xfrm>
              <a:off x="1778228" y="2323694"/>
              <a:ext cx="4220299" cy="1308295"/>
            </a:xfrm>
            <a:prstGeom prst="wedgeEllipseCallout">
              <a:avLst>
                <a:gd name="adj1" fmla="val -57067"/>
                <a:gd name="adj2" fmla="val -104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月経を自分のものにすればいいのよ。</a:t>
              </a:r>
            </a:p>
          </p:txBody>
        </p:sp>
      </p:grpSp>
    </p:spTree>
    <p:extLst>
      <p:ext uri="{BB962C8B-B14F-4D97-AF65-F5344CB8AC3E}">
        <p14:creationId xmlns:p14="http://schemas.microsoft.com/office/powerpoint/2010/main" val="2094396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B503D5A-3116-4D5F-833E-70D3710D5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69" y="4547549"/>
            <a:ext cx="1503331" cy="2237100"/>
          </a:xfrm>
          <a:prstGeom prst="rect">
            <a:avLst/>
          </a:prstGeom>
        </p:spPr>
      </p:pic>
      <p:sp>
        <p:nvSpPr>
          <p:cNvPr id="3" name="吹き出し: 角を丸めた四角形 2">
            <a:extLst>
              <a:ext uri="{FF2B5EF4-FFF2-40B4-BE49-F238E27FC236}">
                <a16:creationId xmlns:a16="http://schemas.microsoft.com/office/drawing/2014/main" id="{DB1749D9-4D85-4307-8651-BFFBD7B575CA}"/>
              </a:ext>
            </a:extLst>
          </p:cNvPr>
          <p:cNvSpPr/>
          <p:nvPr/>
        </p:nvSpPr>
        <p:spPr>
          <a:xfrm>
            <a:off x="3135086" y="4132613"/>
            <a:ext cx="8668336" cy="1844259"/>
          </a:xfrm>
          <a:prstGeom prst="wedgeRoundRectCallout">
            <a:avLst>
              <a:gd name="adj1" fmla="val -58851"/>
              <a:gd name="adj2" fmla="val -1009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4000" dirty="0">
                <a:latin typeface="HG丸ｺﾞｼｯｸM-PRO" panose="020F0600000000000000" pitchFamily="50" charset="-128"/>
                <a:ea typeface="HG丸ｺﾞｼｯｸM-PRO" panose="020F0600000000000000" pitchFamily="50" charset="-128"/>
              </a:rPr>
              <a:t>中学生でも月経がはじまっていればピル飲んでもだいじょうぶ！</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21BFC936-35DF-4408-94DF-10BC4098707C}"/>
              </a:ext>
            </a:extLst>
          </p:cNvPr>
          <p:cNvSpPr txBox="1"/>
          <p:nvPr/>
        </p:nvSpPr>
        <p:spPr>
          <a:xfrm>
            <a:off x="388578" y="786063"/>
            <a:ext cx="6031832" cy="646331"/>
          </a:xfrm>
          <a:prstGeom prst="rect">
            <a:avLst/>
          </a:prstGeom>
          <a:noFill/>
        </p:spPr>
        <p:txBody>
          <a:bodyPr wrap="square" rtlCol="0">
            <a:spAutoFit/>
          </a:bodyPr>
          <a:lstStyle/>
          <a:p>
            <a:r>
              <a:rPr kumimoji="1" lang="en-US" altLang="ja-JP" sz="3600" dirty="0">
                <a:latin typeface="HG丸ｺﾞｼｯｸM-PRO" panose="020F0600000000000000" pitchFamily="50" charset="-128"/>
                <a:ea typeface="HG丸ｺﾞｼｯｸM-PRO" panose="020F0600000000000000" pitchFamily="50" charset="-128"/>
              </a:rPr>
              <a:t>OC/LEP</a:t>
            </a:r>
            <a:r>
              <a:rPr kumimoji="1" lang="ja-JP" altLang="en-US" sz="3600" dirty="0">
                <a:latin typeface="HG丸ｺﾞｼｯｸM-PRO" panose="020F0600000000000000" pitchFamily="50" charset="-128"/>
                <a:ea typeface="HG丸ｺﾞｼｯｸM-PRO" panose="020F0600000000000000" pitchFamily="50" charset="-128"/>
              </a:rPr>
              <a:t>（低用量ピル）</a:t>
            </a:r>
          </a:p>
        </p:txBody>
      </p:sp>
      <p:pic>
        <p:nvPicPr>
          <p:cNvPr id="2050" name="Picture 2" descr="低用量ピルイラスト／無料イラストなら「イラストAC」">
            <a:extLst>
              <a:ext uri="{FF2B5EF4-FFF2-40B4-BE49-F238E27FC236}">
                <a16:creationId xmlns:a16="http://schemas.microsoft.com/office/drawing/2014/main" id="{5A1C9293-33AB-4274-9066-D0A420E3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097" y="558466"/>
            <a:ext cx="6029325" cy="32385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D5F5B5E-99EB-1AA0-8144-5F34F7AC1DB5}"/>
              </a:ext>
            </a:extLst>
          </p:cNvPr>
          <p:cNvSpPr txBox="1"/>
          <p:nvPr/>
        </p:nvSpPr>
        <p:spPr>
          <a:xfrm>
            <a:off x="8440387" y="5976872"/>
            <a:ext cx="6097978" cy="369332"/>
          </a:xfrm>
          <a:prstGeom prst="rect">
            <a:avLst/>
          </a:prstGeom>
          <a:noFill/>
        </p:spPr>
        <p:txBody>
          <a:bodyPr wrap="square">
            <a:spAutoFit/>
          </a:bodyPr>
          <a:lstStyle/>
          <a:p>
            <a:r>
              <a:rPr lang="ja-JP" altLang="en-US" dirty="0"/>
              <a:t>配布資料　</a:t>
            </a:r>
            <a:r>
              <a:rPr lang="en-US" altLang="ja-JP" dirty="0"/>
              <a:t>P. 14</a:t>
            </a:r>
            <a:endParaRPr lang="ja-JP" altLang="en-US" dirty="0"/>
          </a:p>
        </p:txBody>
      </p:sp>
    </p:spTree>
    <p:extLst>
      <p:ext uri="{BB962C8B-B14F-4D97-AF65-F5344CB8AC3E}">
        <p14:creationId xmlns:p14="http://schemas.microsoft.com/office/powerpoint/2010/main" val="215605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クロール: 横 1">
            <a:extLst>
              <a:ext uri="{FF2B5EF4-FFF2-40B4-BE49-F238E27FC236}">
                <a16:creationId xmlns:a16="http://schemas.microsoft.com/office/drawing/2014/main" id="{D1EC35D0-4B94-46A4-95A2-821F86427192}"/>
              </a:ext>
            </a:extLst>
          </p:cNvPr>
          <p:cNvSpPr/>
          <p:nvPr/>
        </p:nvSpPr>
        <p:spPr>
          <a:xfrm>
            <a:off x="1244210" y="201881"/>
            <a:ext cx="8128000" cy="703384"/>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月経を自分の</a:t>
            </a:r>
            <a:r>
              <a:rPr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来てほしい</a:t>
            </a:r>
            <a:r>
              <a:rPr kumimoji="1"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ところ</a:t>
            </a:r>
            <a:r>
              <a:rPr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で来</a:t>
            </a:r>
            <a:r>
              <a:rPr kumimoji="1"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させる！！</a:t>
            </a:r>
          </a:p>
        </p:txBody>
      </p:sp>
      <p:graphicFrame>
        <p:nvGraphicFramePr>
          <p:cNvPr id="3" name="図表 2">
            <a:extLst>
              <a:ext uri="{FF2B5EF4-FFF2-40B4-BE49-F238E27FC236}">
                <a16:creationId xmlns:a16="http://schemas.microsoft.com/office/drawing/2014/main" id="{4EAE9AEA-69FF-45B6-9239-780991645F81}"/>
              </a:ext>
            </a:extLst>
          </p:cNvPr>
          <p:cNvGraphicFramePr/>
          <p:nvPr>
            <p:extLst>
              <p:ext uri="{D42A27DB-BD31-4B8C-83A1-F6EECF244321}">
                <p14:modId xmlns:p14="http://schemas.microsoft.com/office/powerpoint/2010/main" val="3896527306"/>
              </p:ext>
            </p:extLst>
          </p:nvPr>
        </p:nvGraphicFramePr>
        <p:xfrm>
          <a:off x="1244210" y="12374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27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E071E2B-5B2F-DB7C-6C3F-C6A5A2966546}"/>
              </a:ext>
            </a:extLst>
          </p:cNvPr>
          <p:cNvPicPr>
            <a:picLocks noChangeAspect="1"/>
          </p:cNvPicPr>
          <p:nvPr/>
        </p:nvPicPr>
        <p:blipFill>
          <a:blip r:embed="rId2"/>
          <a:stretch>
            <a:fillRect/>
          </a:stretch>
        </p:blipFill>
        <p:spPr>
          <a:xfrm>
            <a:off x="1349674" y="689921"/>
            <a:ext cx="8138865" cy="823031"/>
          </a:xfrm>
          <a:prstGeom prst="rect">
            <a:avLst/>
          </a:prstGeom>
        </p:spPr>
      </p:pic>
      <p:pic>
        <p:nvPicPr>
          <p:cNvPr id="3" name="図 2">
            <a:extLst>
              <a:ext uri="{FF2B5EF4-FFF2-40B4-BE49-F238E27FC236}">
                <a16:creationId xmlns:a16="http://schemas.microsoft.com/office/drawing/2014/main" id="{97FBA2E0-26D7-BB5D-9F86-9EB3A416B60C}"/>
              </a:ext>
            </a:extLst>
          </p:cNvPr>
          <p:cNvPicPr>
            <a:picLocks noChangeAspect="1"/>
          </p:cNvPicPr>
          <p:nvPr/>
        </p:nvPicPr>
        <p:blipFill>
          <a:blip r:embed="rId3"/>
          <a:stretch>
            <a:fillRect/>
          </a:stretch>
        </p:blipFill>
        <p:spPr>
          <a:xfrm>
            <a:off x="718562" y="2731838"/>
            <a:ext cx="11228600" cy="1834958"/>
          </a:xfrm>
          <a:prstGeom prst="rect">
            <a:avLst/>
          </a:prstGeom>
        </p:spPr>
      </p:pic>
    </p:spTree>
    <p:extLst>
      <p:ext uri="{BB962C8B-B14F-4D97-AF65-F5344CB8AC3E}">
        <p14:creationId xmlns:p14="http://schemas.microsoft.com/office/powerpoint/2010/main" val="181763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05F796-7421-A4B6-24B3-A044D4A203D6}"/>
              </a:ext>
            </a:extLst>
          </p:cNvPr>
          <p:cNvPicPr>
            <a:picLocks noChangeAspect="1"/>
          </p:cNvPicPr>
          <p:nvPr/>
        </p:nvPicPr>
        <p:blipFill>
          <a:blip r:embed="rId2"/>
          <a:stretch>
            <a:fillRect/>
          </a:stretch>
        </p:blipFill>
        <p:spPr>
          <a:xfrm>
            <a:off x="1242795" y="666170"/>
            <a:ext cx="8138865" cy="823031"/>
          </a:xfrm>
          <a:prstGeom prst="rect">
            <a:avLst/>
          </a:prstGeom>
        </p:spPr>
      </p:pic>
      <p:pic>
        <p:nvPicPr>
          <p:cNvPr id="3" name="図 2">
            <a:extLst>
              <a:ext uri="{FF2B5EF4-FFF2-40B4-BE49-F238E27FC236}">
                <a16:creationId xmlns:a16="http://schemas.microsoft.com/office/drawing/2014/main" id="{97F92C04-009A-CFC0-48AA-7DACFA98BA70}"/>
              </a:ext>
            </a:extLst>
          </p:cNvPr>
          <p:cNvPicPr>
            <a:picLocks noChangeAspect="1"/>
          </p:cNvPicPr>
          <p:nvPr/>
        </p:nvPicPr>
        <p:blipFill>
          <a:blip r:embed="rId3"/>
          <a:stretch>
            <a:fillRect/>
          </a:stretch>
        </p:blipFill>
        <p:spPr>
          <a:xfrm>
            <a:off x="601958" y="2442793"/>
            <a:ext cx="12069728" cy="1972414"/>
          </a:xfrm>
          <a:prstGeom prst="rect">
            <a:avLst/>
          </a:prstGeom>
        </p:spPr>
      </p:pic>
    </p:spTree>
    <p:extLst>
      <p:ext uri="{BB962C8B-B14F-4D97-AF65-F5344CB8AC3E}">
        <p14:creationId xmlns:p14="http://schemas.microsoft.com/office/powerpoint/2010/main" val="41025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7EAFD8-4129-3344-7839-1A0C6AA8867B}"/>
              </a:ext>
            </a:extLst>
          </p:cNvPr>
          <p:cNvPicPr>
            <a:picLocks noChangeAspect="1"/>
          </p:cNvPicPr>
          <p:nvPr/>
        </p:nvPicPr>
        <p:blipFill>
          <a:blip r:embed="rId2"/>
          <a:stretch>
            <a:fillRect/>
          </a:stretch>
        </p:blipFill>
        <p:spPr>
          <a:xfrm>
            <a:off x="862785" y="559292"/>
            <a:ext cx="8138865" cy="823031"/>
          </a:xfrm>
          <a:prstGeom prst="rect">
            <a:avLst/>
          </a:prstGeom>
        </p:spPr>
      </p:pic>
      <p:sp>
        <p:nvSpPr>
          <p:cNvPr id="5" name="テキスト ボックス 4">
            <a:extLst>
              <a:ext uri="{FF2B5EF4-FFF2-40B4-BE49-F238E27FC236}">
                <a16:creationId xmlns:a16="http://schemas.microsoft.com/office/drawing/2014/main" id="{0C151742-4204-1D28-799E-2B0A047DAC3F}"/>
              </a:ext>
            </a:extLst>
          </p:cNvPr>
          <p:cNvSpPr txBox="1"/>
          <p:nvPr/>
        </p:nvSpPr>
        <p:spPr>
          <a:xfrm>
            <a:off x="1001386" y="2505670"/>
            <a:ext cx="9461748" cy="1754326"/>
          </a:xfrm>
          <a:prstGeom prst="rect">
            <a:avLst/>
          </a:prstGeom>
          <a:noFill/>
        </p:spPr>
        <p:txBody>
          <a:bodyPr wrap="square">
            <a:spAutoFit/>
          </a:bodyPr>
          <a:lstStyle/>
          <a:p>
            <a:r>
              <a:rPr lang="en-US" altLang="ja-JP" sz="3600" dirty="0">
                <a:latin typeface="HG丸ｺﾞｼｯｸM-PRO" panose="020F0600000000000000" pitchFamily="50" charset="-128"/>
                <a:ea typeface="HG丸ｺﾞｼｯｸM-PRO" panose="020F0600000000000000" pitchFamily="50" charset="-128"/>
              </a:rPr>
              <a:t>OC</a:t>
            </a:r>
            <a:r>
              <a:rPr lang="ja-JP" altLang="en-US" sz="3600" dirty="0">
                <a:latin typeface="HG丸ｺﾞｼｯｸM-PRO" panose="020F0600000000000000" pitchFamily="50" charset="-128"/>
                <a:ea typeface="HG丸ｺﾞｼｯｸM-PRO" panose="020F0600000000000000" pitchFamily="50" charset="-128"/>
              </a:rPr>
              <a:t>・</a:t>
            </a:r>
            <a:r>
              <a:rPr lang="en-US" altLang="ja-JP" sz="3600" dirty="0">
                <a:latin typeface="HG丸ｺﾞｼｯｸM-PRO" panose="020F0600000000000000" pitchFamily="50" charset="-128"/>
                <a:ea typeface="HG丸ｺﾞｼｯｸM-PRO" panose="020F0600000000000000" pitchFamily="50" charset="-128"/>
              </a:rPr>
              <a:t>LEP</a:t>
            </a:r>
            <a:r>
              <a:rPr lang="ja-JP" altLang="en-US" sz="3600" dirty="0">
                <a:latin typeface="HG丸ｺﾞｼｯｸM-PRO" panose="020F0600000000000000" pitchFamily="50" charset="-128"/>
                <a:ea typeface="HG丸ｺﾞｼｯｸM-PRO" panose="020F0600000000000000" pitchFamily="50" charset="-128"/>
              </a:rPr>
              <a:t>への誤解③</a:t>
            </a:r>
          </a:p>
          <a:p>
            <a:r>
              <a:rPr lang="en-US" altLang="ja-JP" sz="3600" dirty="0">
                <a:latin typeface="HG丸ｺﾞｼｯｸM-PRO" panose="020F0600000000000000" pitchFamily="50" charset="-128"/>
                <a:ea typeface="HG丸ｺﾞｼｯｸM-PRO" panose="020F0600000000000000" pitchFamily="50" charset="-128"/>
              </a:rPr>
              <a:t>Q</a:t>
            </a:r>
            <a:r>
              <a:rPr lang="ja-JP" altLang="en-US" sz="3600" dirty="0">
                <a:latin typeface="HG丸ｺﾞｼｯｸM-PRO" panose="020F0600000000000000" pitchFamily="50" charset="-128"/>
                <a:ea typeface="HG丸ｺﾞｼｯｸM-PRO" panose="020F0600000000000000" pitchFamily="50" charset="-128"/>
              </a:rPr>
              <a:t>：太ってパフォーマンスが下がる？</a:t>
            </a:r>
          </a:p>
          <a:p>
            <a:r>
              <a:rPr lang="en-US" altLang="ja-JP" sz="3600" dirty="0">
                <a:latin typeface="HG丸ｺﾞｼｯｸM-PRO" panose="020F0600000000000000" pitchFamily="50" charset="-128"/>
                <a:ea typeface="HG丸ｺﾞｼｯｸM-PRO" panose="020F0600000000000000" pitchFamily="50" charset="-128"/>
              </a:rPr>
              <a:t>A</a:t>
            </a:r>
            <a:r>
              <a:rPr lang="ja-JP" altLang="en-US" sz="3600" dirty="0">
                <a:latin typeface="HG丸ｺﾞｼｯｸM-PRO" panose="020F0600000000000000" pitchFamily="50" charset="-128"/>
                <a:ea typeface="HG丸ｺﾞｼｯｸM-PRO" panose="020F0600000000000000" pitchFamily="50" charset="-128"/>
              </a:rPr>
              <a:t>：低用量ピル、超低用量ピルは太りません</a:t>
            </a:r>
          </a:p>
        </p:txBody>
      </p:sp>
    </p:spTree>
    <p:extLst>
      <p:ext uri="{BB962C8B-B14F-4D97-AF65-F5344CB8AC3E}">
        <p14:creationId xmlns:p14="http://schemas.microsoft.com/office/powerpoint/2010/main" val="344843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9E63679-0AD6-4315-9B12-57CF7F6FF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5" y="3340517"/>
            <a:ext cx="2467174" cy="3609159"/>
          </a:xfrm>
          <a:prstGeom prst="rect">
            <a:avLst/>
          </a:prstGeom>
        </p:spPr>
      </p:pic>
      <p:pic>
        <p:nvPicPr>
          <p:cNvPr id="5" name="図 4">
            <a:extLst>
              <a:ext uri="{FF2B5EF4-FFF2-40B4-BE49-F238E27FC236}">
                <a16:creationId xmlns:a16="http://schemas.microsoft.com/office/drawing/2014/main" id="{429B8DCB-B98B-49CC-BEE0-95F0D7DB3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19" y="94957"/>
            <a:ext cx="1536192" cy="2286000"/>
          </a:xfrm>
          <a:prstGeom prst="rect">
            <a:avLst/>
          </a:prstGeom>
        </p:spPr>
      </p:pic>
      <p:sp>
        <p:nvSpPr>
          <p:cNvPr id="9" name="思考の吹き出し: 雲形 8">
            <a:extLst>
              <a:ext uri="{FF2B5EF4-FFF2-40B4-BE49-F238E27FC236}">
                <a16:creationId xmlns:a16="http://schemas.microsoft.com/office/drawing/2014/main" id="{B9DC28E3-DF19-40C3-8DDB-97EA83C711F6}"/>
              </a:ext>
            </a:extLst>
          </p:cNvPr>
          <p:cNvSpPr/>
          <p:nvPr/>
        </p:nvSpPr>
        <p:spPr>
          <a:xfrm>
            <a:off x="2489982" y="0"/>
            <a:ext cx="4742091" cy="2380957"/>
          </a:xfrm>
          <a:prstGeom prst="cloudCallout">
            <a:avLst>
              <a:gd name="adj1" fmla="val -57308"/>
              <a:gd name="adj2" fmla="val -261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みんなカッコイイね！！</a:t>
            </a: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でも勝つためにすごく</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努力しているんだよね。</a:t>
            </a:r>
          </a:p>
        </p:txBody>
      </p:sp>
      <p:sp>
        <p:nvSpPr>
          <p:cNvPr id="13" name="思考の吹き出し: 雲形 12">
            <a:extLst>
              <a:ext uri="{FF2B5EF4-FFF2-40B4-BE49-F238E27FC236}">
                <a16:creationId xmlns:a16="http://schemas.microsoft.com/office/drawing/2014/main" id="{A55E8E12-832B-44C2-B00F-71EFDB106526}"/>
              </a:ext>
            </a:extLst>
          </p:cNvPr>
          <p:cNvSpPr/>
          <p:nvPr/>
        </p:nvSpPr>
        <p:spPr>
          <a:xfrm>
            <a:off x="2489982" y="2161889"/>
            <a:ext cx="6862781" cy="4325814"/>
          </a:xfrm>
          <a:prstGeom prst="cloudCallout">
            <a:avLst>
              <a:gd name="adj1" fmla="val 62081"/>
              <a:gd name="adj2" fmla="val -257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コーチや監督、</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チームメイトメイトのために</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休んでなんていられない！！</a:t>
            </a:r>
            <a:endParaRPr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ごはんより</a:t>
            </a:r>
            <a:endParaRPr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トレーニングよ！！！</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吹き出し: 円形 14">
            <a:extLst>
              <a:ext uri="{FF2B5EF4-FFF2-40B4-BE49-F238E27FC236}">
                <a16:creationId xmlns:a16="http://schemas.microsoft.com/office/drawing/2014/main" id="{EE6125D1-41F6-4212-A7B4-35C3F3E38421}"/>
              </a:ext>
            </a:extLst>
          </p:cNvPr>
          <p:cNvSpPr/>
          <p:nvPr/>
        </p:nvSpPr>
        <p:spPr>
          <a:xfrm>
            <a:off x="335919" y="2340971"/>
            <a:ext cx="2922029" cy="897835"/>
          </a:xfrm>
          <a:prstGeom prst="wedgeEllipseCallout">
            <a:avLst>
              <a:gd name="adj1" fmla="val -7674"/>
              <a:gd name="adj2" fmla="val 9323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これは</a:t>
            </a:r>
            <a:endParaRPr kumimoji="1" lang="en-US" altLang="ja-JP" sz="2400" b="1" dirty="0">
              <a:latin typeface="HG丸ｺﾞｼｯｸM-PRO" panose="020F0600000000000000" pitchFamily="50" charset="-128"/>
              <a:ea typeface="HG丸ｺﾞｼｯｸM-PRO" panose="020F0600000000000000" pitchFamily="50" charset="-128"/>
            </a:endParaRPr>
          </a:p>
          <a:p>
            <a:pPr algn="ctr"/>
            <a:r>
              <a:rPr kumimoji="1" lang="ja-JP" altLang="en-US" sz="2400" b="1" dirty="0">
                <a:latin typeface="HG丸ｺﾞｼｯｸM-PRO" panose="020F0600000000000000" pitchFamily="50" charset="-128"/>
                <a:ea typeface="HG丸ｺﾞｼｯｸM-PRO" panose="020F0600000000000000" pitchFamily="50" charset="-128"/>
              </a:rPr>
              <a:t>正しいかな？</a:t>
            </a:r>
          </a:p>
        </p:txBody>
      </p:sp>
      <p:pic>
        <p:nvPicPr>
          <p:cNvPr id="2" name="図 1">
            <a:extLst>
              <a:ext uri="{FF2B5EF4-FFF2-40B4-BE49-F238E27FC236}">
                <a16:creationId xmlns:a16="http://schemas.microsoft.com/office/drawing/2014/main" id="{A098FFA3-38A8-9BEE-7D1B-1F3E19D5515E}"/>
              </a:ext>
            </a:extLst>
          </p:cNvPr>
          <p:cNvPicPr>
            <a:picLocks noChangeAspect="1"/>
          </p:cNvPicPr>
          <p:nvPr/>
        </p:nvPicPr>
        <p:blipFill>
          <a:blip r:embed="rId5"/>
          <a:stretch>
            <a:fillRect/>
          </a:stretch>
        </p:blipFill>
        <p:spPr>
          <a:xfrm>
            <a:off x="9386136" y="1718150"/>
            <a:ext cx="3086100" cy="3810000"/>
          </a:xfrm>
          <a:prstGeom prst="rect">
            <a:avLst/>
          </a:prstGeom>
        </p:spPr>
      </p:pic>
    </p:spTree>
    <p:extLst>
      <p:ext uri="{BB962C8B-B14F-4D97-AF65-F5344CB8AC3E}">
        <p14:creationId xmlns:p14="http://schemas.microsoft.com/office/powerpoint/2010/main" val="265004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6B655E-E858-B224-07B7-E9FFD3E34D06}"/>
              </a:ext>
            </a:extLst>
          </p:cNvPr>
          <p:cNvSpPr txBox="1"/>
          <p:nvPr/>
        </p:nvSpPr>
        <p:spPr>
          <a:xfrm>
            <a:off x="588364" y="2334000"/>
            <a:ext cx="10339466" cy="2554545"/>
          </a:xfrm>
          <a:prstGeom prst="rect">
            <a:avLst/>
          </a:prstGeom>
          <a:noFill/>
        </p:spPr>
        <p:txBody>
          <a:bodyPr wrap="square">
            <a:spAutoFit/>
          </a:bodyPr>
          <a:lstStyle/>
          <a:p>
            <a:r>
              <a:rPr lang="en-US" altLang="ja-JP" sz="4000" dirty="0">
                <a:latin typeface="HG丸ｺﾞｼｯｸM-PRO" panose="020F0600000000000000" pitchFamily="50" charset="-128"/>
                <a:ea typeface="HG丸ｺﾞｼｯｸM-PRO" panose="020F0600000000000000" pitchFamily="50" charset="-128"/>
              </a:rPr>
              <a:t>OC</a:t>
            </a:r>
            <a:r>
              <a:rPr lang="ja-JP" altLang="en-US" sz="4000" dirty="0">
                <a:latin typeface="HG丸ｺﾞｼｯｸM-PRO" panose="020F0600000000000000" pitchFamily="50" charset="-128"/>
                <a:ea typeface="HG丸ｺﾞｼｯｸM-PRO" panose="020F0600000000000000" pitchFamily="50" charset="-128"/>
              </a:rPr>
              <a:t>・</a:t>
            </a:r>
            <a:r>
              <a:rPr lang="en-US" altLang="ja-JP" sz="4000" dirty="0">
                <a:latin typeface="HG丸ｺﾞｼｯｸM-PRO" panose="020F0600000000000000" pitchFamily="50" charset="-128"/>
                <a:ea typeface="HG丸ｺﾞｼｯｸM-PRO" panose="020F0600000000000000" pitchFamily="50" charset="-128"/>
              </a:rPr>
              <a:t>LEP</a:t>
            </a:r>
            <a:r>
              <a:rPr lang="ja-JP" altLang="en-US" sz="4000" dirty="0">
                <a:latin typeface="HG丸ｺﾞｼｯｸM-PRO" panose="020F0600000000000000" pitchFamily="50" charset="-128"/>
                <a:ea typeface="HG丸ｺﾞｼｯｸM-PRO" panose="020F0600000000000000" pitchFamily="50" charset="-128"/>
              </a:rPr>
              <a:t>への誤解④</a:t>
            </a:r>
          </a:p>
          <a:p>
            <a:r>
              <a:rPr lang="ja-JP" altLang="en-US" sz="4000" dirty="0">
                <a:latin typeface="HG丸ｺﾞｼｯｸM-PRO" panose="020F0600000000000000" pitchFamily="50" charset="-128"/>
                <a:ea typeface="HG丸ｺﾞｼｯｸM-PRO" panose="020F0600000000000000" pitchFamily="50" charset="-128"/>
              </a:rPr>
              <a:t>Ｑ：ドーピングにかかりませんか？</a:t>
            </a:r>
          </a:p>
          <a:p>
            <a:r>
              <a:rPr lang="en-US" altLang="ja-JP" sz="4000" dirty="0">
                <a:latin typeface="HG丸ｺﾞｼｯｸM-PRO" panose="020F0600000000000000" pitchFamily="50" charset="-128"/>
                <a:ea typeface="HG丸ｺﾞｼｯｸM-PRO" panose="020F0600000000000000" pitchFamily="50" charset="-128"/>
              </a:rPr>
              <a:t>A</a:t>
            </a:r>
            <a:r>
              <a:rPr lang="ja-JP" altLang="en-US" sz="4000" dirty="0">
                <a:latin typeface="HG丸ｺﾞｼｯｸM-PRO" panose="020F0600000000000000" pitchFamily="50" charset="-128"/>
                <a:ea typeface="HG丸ｺﾞｼｯｸM-PRO" panose="020F0600000000000000" pitchFamily="50" charset="-128"/>
              </a:rPr>
              <a:t>：低用量ピルも月経困難症の治療のピルもひっかりません</a:t>
            </a:r>
          </a:p>
        </p:txBody>
      </p:sp>
      <p:pic>
        <p:nvPicPr>
          <p:cNvPr id="4" name="図 3">
            <a:extLst>
              <a:ext uri="{FF2B5EF4-FFF2-40B4-BE49-F238E27FC236}">
                <a16:creationId xmlns:a16="http://schemas.microsoft.com/office/drawing/2014/main" id="{555CE5DB-DAD4-136B-6600-B3A892A64528}"/>
              </a:ext>
            </a:extLst>
          </p:cNvPr>
          <p:cNvPicPr>
            <a:picLocks noChangeAspect="1"/>
          </p:cNvPicPr>
          <p:nvPr/>
        </p:nvPicPr>
        <p:blipFill>
          <a:blip r:embed="rId2"/>
          <a:stretch>
            <a:fillRect/>
          </a:stretch>
        </p:blipFill>
        <p:spPr>
          <a:xfrm>
            <a:off x="1303991" y="993812"/>
            <a:ext cx="8144962" cy="823031"/>
          </a:xfrm>
          <a:prstGeom prst="rect">
            <a:avLst/>
          </a:prstGeom>
        </p:spPr>
      </p:pic>
    </p:spTree>
    <p:extLst>
      <p:ext uri="{BB962C8B-B14F-4D97-AF65-F5344CB8AC3E}">
        <p14:creationId xmlns:p14="http://schemas.microsoft.com/office/powerpoint/2010/main" val="1747455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02BD70E-3FEC-4279-BFBE-F1D6E339A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2452" y="4283612"/>
            <a:ext cx="1536192" cy="2286000"/>
          </a:xfrm>
          <a:prstGeom prst="rect">
            <a:avLst/>
          </a:prstGeom>
        </p:spPr>
      </p:pic>
      <p:sp>
        <p:nvSpPr>
          <p:cNvPr id="3" name="思考の吹き出し: 雲形 2">
            <a:extLst>
              <a:ext uri="{FF2B5EF4-FFF2-40B4-BE49-F238E27FC236}">
                <a16:creationId xmlns:a16="http://schemas.microsoft.com/office/drawing/2014/main" id="{781056A0-A777-4C27-B504-7D0751505984}"/>
              </a:ext>
            </a:extLst>
          </p:cNvPr>
          <p:cNvSpPr/>
          <p:nvPr/>
        </p:nvSpPr>
        <p:spPr>
          <a:xfrm>
            <a:off x="1138989" y="737937"/>
            <a:ext cx="7411453" cy="4206079"/>
          </a:xfrm>
          <a:prstGeom prst="cloudCallout">
            <a:avLst>
              <a:gd name="adj1" fmla="val 47794"/>
              <a:gd name="adj2" fmla="val 4689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3200" b="1" dirty="0">
                <a:latin typeface="HG丸ｺﾞｼｯｸM-PRO" panose="020F0600000000000000" pitchFamily="50" charset="-128"/>
                <a:ea typeface="HG丸ｺﾞｼｯｸM-PRO" panose="020F0600000000000000" pitchFamily="50" charset="-128"/>
              </a:rPr>
              <a:t>ピルはドーピングには</a:t>
            </a:r>
            <a:endParaRPr kumimoji="1" lang="en-US" altLang="ja-JP" sz="3200" b="1" dirty="0">
              <a:latin typeface="HG丸ｺﾞｼｯｸM-PRO" panose="020F0600000000000000" pitchFamily="50" charset="-128"/>
              <a:ea typeface="HG丸ｺﾞｼｯｸM-PRO" panose="020F0600000000000000" pitchFamily="50" charset="-128"/>
            </a:endParaRPr>
          </a:p>
          <a:p>
            <a:pPr algn="ctr"/>
            <a:r>
              <a:rPr kumimoji="1" lang="ja-JP" altLang="en-US" sz="3200" b="1" dirty="0">
                <a:latin typeface="HG丸ｺﾞｼｯｸM-PRO" panose="020F0600000000000000" pitchFamily="50" charset="-128"/>
                <a:ea typeface="HG丸ｺﾞｼｯｸM-PRO" panose="020F0600000000000000" pitchFamily="50" charset="-128"/>
              </a:rPr>
              <a:t>ひっかからない。</a:t>
            </a:r>
            <a:endParaRPr kumimoji="1" lang="en-US" altLang="ja-JP" sz="3200" b="1" dirty="0">
              <a:latin typeface="HG丸ｺﾞｼｯｸM-PRO" panose="020F0600000000000000" pitchFamily="50" charset="-128"/>
              <a:ea typeface="HG丸ｺﾞｼｯｸM-PRO" panose="020F0600000000000000" pitchFamily="50" charset="-128"/>
            </a:endParaRPr>
          </a:p>
          <a:p>
            <a:pPr algn="ctr"/>
            <a:r>
              <a:rPr kumimoji="1" lang="ja-JP" altLang="en-US" sz="3200" b="1" dirty="0">
                <a:latin typeface="HG丸ｺﾞｼｯｸM-PRO" panose="020F0600000000000000" pitchFamily="50" charset="-128"/>
                <a:ea typeface="HG丸ｺﾞｼｯｸM-PRO" panose="020F0600000000000000" pitchFamily="50" charset="-128"/>
              </a:rPr>
              <a:t>だいじょうぶ</a:t>
            </a:r>
            <a:endParaRPr kumimoji="1" lang="en-US" altLang="ja-JP" sz="3200" b="1" dirty="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でも</a:t>
            </a:r>
            <a:r>
              <a:rPr kumimoji="1" lang="ja-JP" altLang="en-US" sz="3200" b="1" dirty="0">
                <a:latin typeface="HG丸ｺﾞｼｯｸM-PRO" panose="020F0600000000000000" pitchFamily="50" charset="-128"/>
                <a:ea typeface="HG丸ｺﾞｼｯｸM-PRO" panose="020F0600000000000000" pitchFamily="50" charset="-128"/>
              </a:rPr>
              <a:t>漢方は気を付けてね。</a:t>
            </a:r>
          </a:p>
        </p:txBody>
      </p:sp>
    </p:spTree>
    <p:extLst>
      <p:ext uri="{BB962C8B-B14F-4D97-AF65-F5344CB8AC3E}">
        <p14:creationId xmlns:p14="http://schemas.microsoft.com/office/powerpoint/2010/main" val="3104679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522E437-6431-4E40-9354-56EFDDDB1041}"/>
              </a:ext>
            </a:extLst>
          </p:cNvPr>
          <p:cNvSpPr txBox="1"/>
          <p:nvPr/>
        </p:nvSpPr>
        <p:spPr>
          <a:xfrm>
            <a:off x="1069145" y="815926"/>
            <a:ext cx="10030264" cy="830997"/>
          </a:xfrm>
          <a:prstGeom prst="rect">
            <a:avLst/>
          </a:prstGeom>
          <a:noFill/>
          <a:ln w="76200">
            <a:solidFill>
              <a:srgbClr val="92D050"/>
            </a:solidFill>
          </a:ln>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黄体期が有利なスポーツも有利</a:t>
            </a:r>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長時間持久のスポ－ツ</a:t>
            </a:r>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とか</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自分は黄体期の方がパフォーマンスが出ると考える人もいます。</a:t>
            </a:r>
            <a:endParaRPr kumimoji="1" lang="ja-JP" altLang="en-US" dirty="0"/>
          </a:p>
        </p:txBody>
      </p:sp>
      <p:sp>
        <p:nvSpPr>
          <p:cNvPr id="3" name="吹き出し: 四角形 2">
            <a:extLst>
              <a:ext uri="{FF2B5EF4-FFF2-40B4-BE49-F238E27FC236}">
                <a16:creationId xmlns:a16="http://schemas.microsoft.com/office/drawing/2014/main" id="{AA32903B-A2E4-44A3-AAB3-4B0A9EAD8257}"/>
              </a:ext>
            </a:extLst>
          </p:cNvPr>
          <p:cNvSpPr/>
          <p:nvPr/>
        </p:nvSpPr>
        <p:spPr>
          <a:xfrm>
            <a:off x="866899" y="2231099"/>
            <a:ext cx="7671459" cy="3172174"/>
          </a:xfrm>
          <a:prstGeom prst="wedgeRectCallout">
            <a:avLst>
              <a:gd name="adj1" fmla="val 56884"/>
              <a:gd name="adj2" fmla="val -406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暑熱（気温が高い）環境でのスポーツ</a:t>
            </a:r>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では黄体期の</a:t>
            </a:r>
            <a:r>
              <a:rPr lang="ja-JP" altLang="en-US" sz="3200" dirty="0">
                <a:solidFill>
                  <a:schemeClr val="tx1"/>
                </a:solidFill>
                <a:latin typeface="HG丸ｺﾞｼｯｸM-PRO" panose="020F0600000000000000" pitchFamily="50" charset="-128"/>
                <a:ea typeface="HG丸ｺﾞｼｯｸM-PRO" panose="020F0600000000000000" pitchFamily="50" charset="-128"/>
              </a:rPr>
              <a:t>体温が上がりやすく</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dirty="0">
                <a:solidFill>
                  <a:schemeClr val="tx1"/>
                </a:solidFill>
                <a:latin typeface="HG丸ｺﾞｼｯｸM-PRO" panose="020F0600000000000000" pitchFamily="50" charset="-128"/>
                <a:ea typeface="HG丸ｺﾞｼｯｸM-PRO" panose="020F0600000000000000" pitchFamily="50" charset="-128"/>
              </a:rPr>
              <a:t>皮膚への血流が増えて筋肉への血流が</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dirty="0">
                <a:solidFill>
                  <a:schemeClr val="tx1"/>
                </a:solidFill>
                <a:latin typeface="HG丸ｺﾞｼｯｸM-PRO" panose="020F0600000000000000" pitchFamily="50" charset="-128"/>
                <a:ea typeface="HG丸ｺﾞｼｯｸM-PRO" panose="020F0600000000000000" pitchFamily="50" charset="-128"/>
              </a:rPr>
              <a:t>減りパフォーマンスが下がったりする</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dirty="0">
                <a:solidFill>
                  <a:schemeClr val="tx1"/>
                </a:solidFill>
                <a:latin typeface="HG丸ｺﾞｼｯｸM-PRO" panose="020F0600000000000000" pitchFamily="50" charset="-128"/>
                <a:ea typeface="HG丸ｺﾞｼｯｸM-PRO" panose="020F0600000000000000" pitchFamily="50" charset="-128"/>
              </a:rPr>
              <a:t>こともあるそうです。</a:t>
            </a:r>
            <a:endParaRPr kumimoji="1" lang="ja-JP" altLang="en-US" sz="3200" dirty="0">
              <a:solidFill>
                <a:schemeClr val="tx1"/>
              </a:solidFill>
            </a:endParaRPr>
          </a:p>
        </p:txBody>
      </p:sp>
      <p:pic>
        <p:nvPicPr>
          <p:cNvPr id="5" name="図 4">
            <a:extLst>
              <a:ext uri="{FF2B5EF4-FFF2-40B4-BE49-F238E27FC236}">
                <a16:creationId xmlns:a16="http://schemas.microsoft.com/office/drawing/2014/main" id="{327EA6B0-4B28-4562-9FEA-2D2FF6D77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42156" y="2444649"/>
            <a:ext cx="3016910" cy="4413351"/>
          </a:xfrm>
          <a:prstGeom prst="rect">
            <a:avLst/>
          </a:prstGeom>
        </p:spPr>
      </p:pic>
    </p:spTree>
    <p:extLst>
      <p:ext uri="{BB962C8B-B14F-4D97-AF65-F5344CB8AC3E}">
        <p14:creationId xmlns:p14="http://schemas.microsoft.com/office/powerpoint/2010/main" val="294725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F2F2484-D763-49B4-87EF-FD015AA99615}"/>
              </a:ext>
            </a:extLst>
          </p:cNvPr>
          <p:cNvGrpSpPr/>
          <p:nvPr/>
        </p:nvGrpSpPr>
        <p:grpSpPr>
          <a:xfrm>
            <a:off x="1130983" y="4102527"/>
            <a:ext cx="9930033" cy="2856233"/>
            <a:chOff x="1229457" y="4001767"/>
            <a:chExt cx="9930033" cy="2856233"/>
          </a:xfrm>
        </p:grpSpPr>
        <p:pic>
          <p:nvPicPr>
            <p:cNvPr id="3" name="図 2">
              <a:extLst>
                <a:ext uri="{FF2B5EF4-FFF2-40B4-BE49-F238E27FC236}">
                  <a16:creationId xmlns:a16="http://schemas.microsoft.com/office/drawing/2014/main" id="{1F3CB3AE-98EC-407B-A976-406558894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035" y="4712867"/>
              <a:ext cx="1714500" cy="1714500"/>
            </a:xfrm>
            <a:prstGeom prst="rect">
              <a:avLst/>
            </a:prstGeom>
          </p:spPr>
        </p:pic>
        <p:pic>
          <p:nvPicPr>
            <p:cNvPr id="4" name="図 3">
              <a:extLst>
                <a:ext uri="{FF2B5EF4-FFF2-40B4-BE49-F238E27FC236}">
                  <a16:creationId xmlns:a16="http://schemas.microsoft.com/office/drawing/2014/main" id="{3B67F986-32FE-42E7-A8BC-DC4CCA6D4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457" y="4133264"/>
              <a:ext cx="1714500" cy="1714500"/>
            </a:xfrm>
            <a:prstGeom prst="rect">
              <a:avLst/>
            </a:prstGeom>
          </p:spPr>
        </p:pic>
        <p:pic>
          <p:nvPicPr>
            <p:cNvPr id="5" name="図 4">
              <a:extLst>
                <a:ext uri="{FF2B5EF4-FFF2-40B4-BE49-F238E27FC236}">
                  <a16:creationId xmlns:a16="http://schemas.microsoft.com/office/drawing/2014/main" id="{4B877ACF-DE8F-46B9-9B2D-8B20B6669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466" y="4001767"/>
              <a:ext cx="2156456" cy="2856233"/>
            </a:xfrm>
            <a:prstGeom prst="rect">
              <a:avLst/>
            </a:prstGeom>
          </p:spPr>
        </p:pic>
        <p:pic>
          <p:nvPicPr>
            <p:cNvPr id="6" name="図 5">
              <a:extLst>
                <a:ext uri="{FF2B5EF4-FFF2-40B4-BE49-F238E27FC236}">
                  <a16:creationId xmlns:a16="http://schemas.microsoft.com/office/drawing/2014/main" id="{D38F846F-EA07-47D2-8E78-0F0E911449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4990" y="4133264"/>
              <a:ext cx="1714500" cy="1714500"/>
            </a:xfrm>
            <a:prstGeom prst="rect">
              <a:avLst/>
            </a:prstGeom>
          </p:spPr>
        </p:pic>
      </p:grpSp>
      <p:grpSp>
        <p:nvGrpSpPr>
          <p:cNvPr id="17" name="グループ化 16">
            <a:extLst>
              <a:ext uri="{FF2B5EF4-FFF2-40B4-BE49-F238E27FC236}">
                <a16:creationId xmlns:a16="http://schemas.microsoft.com/office/drawing/2014/main" id="{02ADDDA8-B891-49AA-9259-26ACBCFC309A}"/>
              </a:ext>
            </a:extLst>
          </p:cNvPr>
          <p:cNvGrpSpPr/>
          <p:nvPr/>
        </p:nvGrpSpPr>
        <p:grpSpPr>
          <a:xfrm>
            <a:off x="577025" y="804207"/>
            <a:ext cx="6144617" cy="3102918"/>
            <a:chOff x="-146090" y="2323694"/>
            <a:chExt cx="6144617" cy="3102918"/>
          </a:xfrm>
        </p:grpSpPr>
        <p:pic>
          <p:nvPicPr>
            <p:cNvPr id="18" name="図 17">
              <a:extLst>
                <a:ext uri="{FF2B5EF4-FFF2-40B4-BE49-F238E27FC236}">
                  <a16:creationId xmlns:a16="http://schemas.microsoft.com/office/drawing/2014/main" id="{45C833A2-3BC5-40A5-AFC2-962FEFCAD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090" y="2611582"/>
              <a:ext cx="1924318" cy="2815030"/>
            </a:xfrm>
            <a:prstGeom prst="rect">
              <a:avLst/>
            </a:prstGeom>
          </p:spPr>
        </p:pic>
        <p:sp>
          <p:nvSpPr>
            <p:cNvPr id="19" name="吹き出し: 円形 18">
              <a:extLst>
                <a:ext uri="{FF2B5EF4-FFF2-40B4-BE49-F238E27FC236}">
                  <a16:creationId xmlns:a16="http://schemas.microsoft.com/office/drawing/2014/main" id="{8C0D74EB-1BB6-4905-8E4C-E5680F2D220B}"/>
                </a:ext>
              </a:extLst>
            </p:cNvPr>
            <p:cNvSpPr/>
            <p:nvPr/>
          </p:nvSpPr>
          <p:spPr>
            <a:xfrm>
              <a:off x="1778228" y="2323694"/>
              <a:ext cx="4220299" cy="1308295"/>
            </a:xfrm>
            <a:prstGeom prst="wedgeEllipseCallout">
              <a:avLst>
                <a:gd name="adj1" fmla="val -57067"/>
                <a:gd name="adj2" fmla="val -104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月経を自分のものにすればいいのよ。</a:t>
              </a:r>
            </a:p>
          </p:txBody>
        </p:sp>
      </p:grpSp>
      <p:sp>
        <p:nvSpPr>
          <p:cNvPr id="20" name="正方形/長方形 19">
            <a:extLst>
              <a:ext uri="{FF2B5EF4-FFF2-40B4-BE49-F238E27FC236}">
                <a16:creationId xmlns:a16="http://schemas.microsoft.com/office/drawing/2014/main" id="{5B3FA4B1-ACB6-4FE4-8408-24B5BC341278}"/>
              </a:ext>
            </a:extLst>
          </p:cNvPr>
          <p:cNvSpPr/>
          <p:nvPr/>
        </p:nvSpPr>
        <p:spPr>
          <a:xfrm>
            <a:off x="7074568" y="804207"/>
            <a:ext cx="5005137" cy="262479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sz="3600" b="1" dirty="0">
                <a:latin typeface="HG丸ｺﾞｼｯｸM-PRO" panose="020F0600000000000000" pitchFamily="50" charset="-128"/>
                <a:ea typeface="HG丸ｺﾞｼｯｸM-PRO" panose="020F0600000000000000" pitchFamily="50" charset="-128"/>
              </a:rPr>
              <a:t>OC</a:t>
            </a:r>
            <a:br>
              <a:rPr kumimoji="1" lang="en-US" altLang="ja-JP" sz="3600" b="1" dirty="0">
                <a:latin typeface="HG丸ｺﾞｼｯｸM-PRO" panose="020F0600000000000000" pitchFamily="50" charset="-128"/>
                <a:ea typeface="HG丸ｺﾞｼｯｸM-PRO" panose="020F0600000000000000" pitchFamily="50" charset="-128"/>
              </a:rPr>
            </a:br>
            <a:r>
              <a:rPr kumimoji="1" lang="en-US" altLang="ja-JP" sz="3600" b="1" dirty="0">
                <a:latin typeface="HG丸ｺﾞｼｯｸM-PRO" panose="020F0600000000000000" pitchFamily="50" charset="-128"/>
                <a:ea typeface="HG丸ｺﾞｼｯｸM-PRO" panose="020F0600000000000000" pitchFamily="50" charset="-128"/>
              </a:rPr>
              <a:t>LEP</a:t>
            </a:r>
            <a:r>
              <a:rPr kumimoji="1" lang="ja-JP" altLang="en-US" sz="3600" b="1" dirty="0">
                <a:latin typeface="HG丸ｺﾞｼｯｸM-PRO" panose="020F0600000000000000" pitchFamily="50" charset="-128"/>
                <a:ea typeface="HG丸ｺﾞｼｯｸM-PRO" panose="020F0600000000000000" pitchFamily="50" charset="-128"/>
              </a:rPr>
              <a:t>（低用量ピル）</a:t>
            </a:r>
            <a:endParaRPr kumimoji="1" lang="en-US" altLang="ja-JP" sz="3600" b="1" dirty="0">
              <a:latin typeface="HG丸ｺﾞｼｯｸM-PRO" panose="020F0600000000000000" pitchFamily="50" charset="-128"/>
              <a:ea typeface="HG丸ｺﾞｼｯｸM-PRO" panose="020F0600000000000000" pitchFamily="50" charset="-128"/>
            </a:endParaRPr>
          </a:p>
          <a:p>
            <a:pPr algn="ctr"/>
            <a:r>
              <a:rPr kumimoji="1" lang="ja-JP" altLang="en-US" sz="3600" b="1" dirty="0">
                <a:latin typeface="HG丸ｺﾞｼｯｸM-PRO" panose="020F0600000000000000" pitchFamily="50" charset="-128"/>
                <a:ea typeface="HG丸ｺﾞｼｯｸM-PRO" panose="020F0600000000000000" pitchFamily="50" charset="-128"/>
              </a:rPr>
              <a:t>は女性アスリートの</a:t>
            </a:r>
            <a:endParaRPr kumimoji="1" lang="en-US" altLang="ja-JP" sz="3600" b="1" dirty="0">
              <a:latin typeface="HG丸ｺﾞｼｯｸM-PRO" panose="020F0600000000000000" pitchFamily="50" charset="-128"/>
              <a:ea typeface="HG丸ｺﾞｼｯｸM-PRO" panose="020F0600000000000000" pitchFamily="50" charset="-128"/>
            </a:endParaRPr>
          </a:p>
          <a:p>
            <a:pPr algn="ctr"/>
            <a:r>
              <a:rPr kumimoji="1" lang="ja-JP" altLang="en-US" sz="3600" b="1" dirty="0">
                <a:latin typeface="HG丸ｺﾞｼｯｸM-PRO" panose="020F0600000000000000" pitchFamily="50" charset="-128"/>
                <a:ea typeface="HG丸ｺﾞｼｯｸM-PRO" panose="020F0600000000000000" pitchFamily="50" charset="-128"/>
              </a:rPr>
              <a:t>確実な味方です。</a:t>
            </a:r>
          </a:p>
        </p:txBody>
      </p:sp>
    </p:spTree>
    <p:extLst>
      <p:ext uri="{BB962C8B-B14F-4D97-AF65-F5344CB8AC3E}">
        <p14:creationId xmlns:p14="http://schemas.microsoft.com/office/powerpoint/2010/main" val="45356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四角形 1">
            <a:extLst>
              <a:ext uri="{FF2B5EF4-FFF2-40B4-BE49-F238E27FC236}">
                <a16:creationId xmlns:a16="http://schemas.microsoft.com/office/drawing/2014/main" id="{DED7DEF4-0460-4EC9-BF01-A751B4CD3ADC}"/>
              </a:ext>
            </a:extLst>
          </p:cNvPr>
          <p:cNvSpPr/>
          <p:nvPr/>
        </p:nvSpPr>
        <p:spPr>
          <a:xfrm>
            <a:off x="4248444" y="572597"/>
            <a:ext cx="7196562" cy="3719125"/>
          </a:xfrm>
          <a:prstGeom prst="wedgeRectCallout">
            <a:avLst>
              <a:gd name="adj1" fmla="val -71970"/>
              <a:gd name="adj2" fmla="val -87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産婦人科医師は皆の味方です。</a:t>
            </a: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4FD42FE0-A30A-4A1A-923A-06B06B58E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61" y="1259762"/>
            <a:ext cx="3234085" cy="4731050"/>
          </a:xfrm>
          <a:prstGeom prst="rect">
            <a:avLst/>
          </a:prstGeom>
        </p:spPr>
      </p:pic>
      <p:sp>
        <p:nvSpPr>
          <p:cNvPr id="7" name="テキスト ボックス 6">
            <a:extLst>
              <a:ext uri="{FF2B5EF4-FFF2-40B4-BE49-F238E27FC236}">
                <a16:creationId xmlns:a16="http://schemas.microsoft.com/office/drawing/2014/main" id="{A35A7FFC-0C03-4D2D-B427-2B6EC1D4C57E}"/>
              </a:ext>
            </a:extLst>
          </p:cNvPr>
          <p:cNvSpPr txBox="1"/>
          <p:nvPr/>
        </p:nvSpPr>
        <p:spPr>
          <a:xfrm>
            <a:off x="6951468" y="6304867"/>
            <a:ext cx="4801314"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ご清聴ありがとうございました。</a:t>
            </a:r>
          </a:p>
        </p:txBody>
      </p:sp>
      <p:sp>
        <p:nvSpPr>
          <p:cNvPr id="8" name="テキスト ボックス 7">
            <a:extLst>
              <a:ext uri="{FF2B5EF4-FFF2-40B4-BE49-F238E27FC236}">
                <a16:creationId xmlns:a16="http://schemas.microsoft.com/office/drawing/2014/main" id="{39B436A4-67B3-894B-07C8-B1585E2C2341}"/>
              </a:ext>
            </a:extLst>
          </p:cNvPr>
          <p:cNvSpPr txBox="1"/>
          <p:nvPr/>
        </p:nvSpPr>
        <p:spPr>
          <a:xfrm>
            <a:off x="6515100" y="5598238"/>
            <a:ext cx="3534942" cy="646331"/>
          </a:xfrm>
          <a:prstGeom prst="rect">
            <a:avLst/>
          </a:prstGeom>
          <a:noFill/>
        </p:spPr>
        <p:txBody>
          <a:bodyPr wrap="none" rtlCol="0">
            <a:spAutoFit/>
          </a:bodyPr>
          <a:lstStyle/>
          <a:p>
            <a:r>
              <a:rPr kumimoji="1" lang="ja-JP" altLang="en-US" dirty="0"/>
              <a:t>簡単なことなら相談乗ります。</a:t>
            </a:r>
            <a:endParaRPr kumimoji="1" lang="en-US" altLang="ja-JP" dirty="0"/>
          </a:p>
          <a:p>
            <a:r>
              <a:rPr lang="ja-JP" altLang="en-US" dirty="0"/>
              <a:t>アドレス：</a:t>
            </a:r>
            <a:r>
              <a:rPr lang="en-US" altLang="ja-JP" dirty="0"/>
              <a:t>soudan@gokiso.or.jp</a:t>
            </a:r>
            <a:endParaRPr kumimoji="1" lang="ja-JP" altLang="en-US" dirty="0"/>
          </a:p>
        </p:txBody>
      </p:sp>
      <p:pic>
        <p:nvPicPr>
          <p:cNvPr id="10" name="図 9">
            <a:extLst>
              <a:ext uri="{FF2B5EF4-FFF2-40B4-BE49-F238E27FC236}">
                <a16:creationId xmlns:a16="http://schemas.microsoft.com/office/drawing/2014/main" id="{89FFAAD2-5CFC-48C1-6811-5F854FB71162}"/>
              </a:ext>
            </a:extLst>
          </p:cNvPr>
          <p:cNvPicPr>
            <a:picLocks noChangeAspect="1"/>
          </p:cNvPicPr>
          <p:nvPr/>
        </p:nvPicPr>
        <p:blipFill>
          <a:blip r:embed="rId4"/>
          <a:stretch>
            <a:fillRect/>
          </a:stretch>
        </p:blipFill>
        <p:spPr>
          <a:xfrm flipH="1">
            <a:off x="2348431" y="4708399"/>
            <a:ext cx="1422586" cy="2149601"/>
          </a:xfrm>
          <a:prstGeom prst="rect">
            <a:avLst/>
          </a:prstGeom>
        </p:spPr>
      </p:pic>
      <p:sp>
        <p:nvSpPr>
          <p:cNvPr id="12" name="思考の吹き出し: 雲形 11">
            <a:extLst>
              <a:ext uri="{FF2B5EF4-FFF2-40B4-BE49-F238E27FC236}">
                <a16:creationId xmlns:a16="http://schemas.microsoft.com/office/drawing/2014/main" id="{9EBDDBFA-7DCD-709D-4026-FDB2A6716AAD}"/>
              </a:ext>
            </a:extLst>
          </p:cNvPr>
          <p:cNvSpPr/>
          <p:nvPr/>
        </p:nvSpPr>
        <p:spPr>
          <a:xfrm>
            <a:off x="3771017" y="5176157"/>
            <a:ext cx="2522791" cy="1034729"/>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みんな</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スポーツを</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たのしんでね。</a:t>
            </a:r>
            <a:endParaRPr kumimoji="1" lang="ja-JP" altLang="en-US" dirty="0"/>
          </a:p>
        </p:txBody>
      </p:sp>
    </p:spTree>
    <p:extLst>
      <p:ext uri="{BB962C8B-B14F-4D97-AF65-F5344CB8AC3E}">
        <p14:creationId xmlns:p14="http://schemas.microsoft.com/office/powerpoint/2010/main" val="250204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s://www.med.or.jp/forest/health/eat/images/w.gif">
            <a:extLst>
              <a:ext uri="{FF2B5EF4-FFF2-40B4-BE49-F238E27FC236}">
                <a16:creationId xmlns:a16="http://schemas.microsoft.com/office/drawing/2014/main" id="{74FBAAE1-6B54-47B1-AA89-A0C818241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1795463"/>
            <a:ext cx="28575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945235EB-E8F7-45C3-A571-515FE2BC2108}"/>
              </a:ext>
            </a:extLst>
          </p:cNvPr>
          <p:cNvSpPr txBox="1"/>
          <p:nvPr/>
        </p:nvSpPr>
        <p:spPr>
          <a:xfrm>
            <a:off x="548640" y="147712"/>
            <a:ext cx="6414868" cy="707886"/>
          </a:xfrm>
          <a:prstGeom prst="rect">
            <a:avLst/>
          </a:prstGeom>
          <a:noFill/>
          <a:ln w="76200">
            <a:solidFill>
              <a:srgbClr val="C50B6C"/>
            </a:solidFill>
          </a:ln>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女性アスリートの</a:t>
            </a:r>
            <a:r>
              <a:rPr lang="ja-JP" altLang="en-US" sz="4000" b="1" dirty="0">
                <a:latin typeface="HG丸ｺﾞｼｯｸM-PRO" panose="020F0600000000000000" pitchFamily="50" charset="-128"/>
                <a:ea typeface="HG丸ｺﾞｼｯｸM-PRO" panose="020F0600000000000000" pitchFamily="50" charset="-128"/>
              </a:rPr>
              <a:t>三主徴</a:t>
            </a:r>
            <a:endParaRPr kumimoji="1" lang="ja-JP" altLang="en-US" sz="4000" b="1" dirty="0">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F911BB9-5A96-4CB6-82D1-C6F648194C38}"/>
              </a:ext>
            </a:extLst>
          </p:cNvPr>
          <p:cNvGrpSpPr/>
          <p:nvPr/>
        </p:nvGrpSpPr>
        <p:grpSpPr>
          <a:xfrm>
            <a:off x="908004" y="998411"/>
            <a:ext cx="9054086" cy="5788429"/>
            <a:chOff x="908004" y="998411"/>
            <a:chExt cx="9054086" cy="5788429"/>
          </a:xfrm>
        </p:grpSpPr>
        <p:grpSp>
          <p:nvGrpSpPr>
            <p:cNvPr id="9" name="グループ化 8">
              <a:extLst>
                <a:ext uri="{FF2B5EF4-FFF2-40B4-BE49-F238E27FC236}">
                  <a16:creationId xmlns:a16="http://schemas.microsoft.com/office/drawing/2014/main" id="{066FD36C-8CE3-4DA7-920B-2D0E092C50AE}"/>
                </a:ext>
              </a:extLst>
            </p:cNvPr>
            <p:cNvGrpSpPr/>
            <p:nvPr/>
          </p:nvGrpSpPr>
          <p:grpSpPr>
            <a:xfrm>
              <a:off x="3293202" y="998411"/>
              <a:ext cx="4920968" cy="4013335"/>
              <a:chOff x="2259207" y="1796042"/>
              <a:chExt cx="4920968" cy="4013335"/>
            </a:xfrm>
          </p:grpSpPr>
          <p:sp>
            <p:nvSpPr>
              <p:cNvPr id="10" name="フリーフォーム: 図形 9">
                <a:extLst>
                  <a:ext uri="{FF2B5EF4-FFF2-40B4-BE49-F238E27FC236}">
                    <a16:creationId xmlns:a16="http://schemas.microsoft.com/office/drawing/2014/main" id="{0B1A0F89-5066-402B-B715-BEAF3AEBB0FE}"/>
                  </a:ext>
                </a:extLst>
              </p:cNvPr>
              <p:cNvSpPr/>
              <p:nvPr/>
            </p:nvSpPr>
            <p:spPr>
              <a:xfrm>
                <a:off x="3545273" y="1796042"/>
                <a:ext cx="2758056" cy="1745053"/>
              </a:xfrm>
              <a:custGeom>
                <a:avLst/>
                <a:gdLst>
                  <a:gd name="connsiteX0" fmla="*/ 0 w 2758056"/>
                  <a:gd name="connsiteY0" fmla="*/ 872527 h 1745053"/>
                  <a:gd name="connsiteX1" fmla="*/ 1379028 w 2758056"/>
                  <a:gd name="connsiteY1" fmla="*/ 0 h 1745053"/>
                  <a:gd name="connsiteX2" fmla="*/ 2758056 w 2758056"/>
                  <a:gd name="connsiteY2" fmla="*/ 872527 h 1745053"/>
                  <a:gd name="connsiteX3" fmla="*/ 1379028 w 2758056"/>
                  <a:gd name="connsiteY3" fmla="*/ 1745054 h 1745053"/>
                  <a:gd name="connsiteX4" fmla="*/ 0 w 2758056"/>
                  <a:gd name="connsiteY4" fmla="*/ 872527 h 174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056" h="1745053">
                    <a:moveTo>
                      <a:pt x="0" y="872527"/>
                    </a:moveTo>
                    <a:cubicBezTo>
                      <a:pt x="0" y="390644"/>
                      <a:pt x="617412" y="0"/>
                      <a:pt x="1379028" y="0"/>
                    </a:cubicBezTo>
                    <a:cubicBezTo>
                      <a:pt x="2140644" y="0"/>
                      <a:pt x="2758056" y="390644"/>
                      <a:pt x="2758056" y="872527"/>
                    </a:cubicBezTo>
                    <a:cubicBezTo>
                      <a:pt x="2758056" y="1354410"/>
                      <a:pt x="2140644" y="1745054"/>
                      <a:pt x="1379028" y="1745054"/>
                    </a:cubicBezTo>
                    <a:cubicBezTo>
                      <a:pt x="617412" y="1745054"/>
                      <a:pt x="0" y="1354410"/>
                      <a:pt x="0" y="872527"/>
                    </a:cubicBezTo>
                    <a:close/>
                  </a:path>
                </a:pathLst>
              </a:custGeom>
              <a:ln w="76200">
                <a:prstDash val="solid"/>
              </a:ln>
            </p:spPr>
            <p:style>
              <a:lnRef idx="2">
                <a:schemeClr val="accent2"/>
              </a:lnRef>
              <a:fillRef idx="1">
                <a:schemeClr val="lt1"/>
              </a:fillRef>
              <a:effectRef idx="0">
                <a:schemeClr val="accent2"/>
              </a:effectRef>
              <a:fontRef idx="minor">
                <a:schemeClr val="dk1"/>
              </a:fontRef>
            </p:style>
            <p:txBody>
              <a:bodyPr spcFirstLastPara="0" vert="horz" wrap="square" lIns="433118" tIns="284767" rIns="433118" bIns="284767" numCol="1" spcCol="1270" anchor="ctr" anchorCtr="0">
                <a:noAutofit/>
              </a:bodyPr>
              <a:lstStyle/>
              <a:p>
                <a:pPr marL="0" lvl="0" indent="0" algn="ctr" defTabSz="102235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利用可能</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102235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エネルギ</a:t>
                </a:r>
                <a:r>
                  <a:rPr lang="ja-JP" altLang="en-US" sz="2000" dirty="0">
                    <a:latin typeface="HG丸ｺﾞｼｯｸM-PRO" panose="020F0600000000000000" pitchFamily="50" charset="-128"/>
                    <a:ea typeface="HG丸ｺﾞｼｯｸM-PRO" panose="020F0600000000000000" pitchFamily="50" charset="-128"/>
                  </a:rPr>
                  <a:t>ー</a:t>
                </a:r>
                <a:r>
                  <a:rPr kumimoji="1" lang="ja-JP" altLang="en-US" sz="2000" kern="1200" dirty="0">
                    <a:latin typeface="HG丸ｺﾞｼｯｸM-PRO" panose="020F0600000000000000" pitchFamily="50" charset="-128"/>
                    <a:ea typeface="HG丸ｺﾞｼｯｸM-PRO" panose="020F0600000000000000" pitchFamily="50" charset="-128"/>
                  </a:rPr>
                  <a:t>不足</a:t>
                </a:r>
              </a:p>
            </p:txBody>
          </p:sp>
          <p:sp>
            <p:nvSpPr>
              <p:cNvPr id="11" name="フリーフォーム: 図形 10">
                <a:extLst>
                  <a:ext uri="{FF2B5EF4-FFF2-40B4-BE49-F238E27FC236}">
                    <a16:creationId xmlns:a16="http://schemas.microsoft.com/office/drawing/2014/main" id="{E33B5A1C-2B51-4E33-AF42-7F51E2C26AEE}"/>
                  </a:ext>
                </a:extLst>
              </p:cNvPr>
              <p:cNvSpPr/>
              <p:nvPr/>
            </p:nvSpPr>
            <p:spPr>
              <a:xfrm rot="3600000">
                <a:off x="5379844" y="3522737"/>
                <a:ext cx="415256" cy="588955"/>
              </a:xfrm>
              <a:custGeom>
                <a:avLst/>
                <a:gdLst>
                  <a:gd name="connsiteX0" fmla="*/ 0 w 415256"/>
                  <a:gd name="connsiteY0" fmla="*/ 117791 h 588955"/>
                  <a:gd name="connsiteX1" fmla="*/ 207628 w 415256"/>
                  <a:gd name="connsiteY1" fmla="*/ 117791 h 588955"/>
                  <a:gd name="connsiteX2" fmla="*/ 207628 w 415256"/>
                  <a:gd name="connsiteY2" fmla="*/ 0 h 588955"/>
                  <a:gd name="connsiteX3" fmla="*/ 415256 w 415256"/>
                  <a:gd name="connsiteY3" fmla="*/ 294478 h 588955"/>
                  <a:gd name="connsiteX4" fmla="*/ 207628 w 415256"/>
                  <a:gd name="connsiteY4" fmla="*/ 588955 h 588955"/>
                  <a:gd name="connsiteX5" fmla="*/ 207628 w 415256"/>
                  <a:gd name="connsiteY5" fmla="*/ 471164 h 588955"/>
                  <a:gd name="connsiteX6" fmla="*/ 0 w 415256"/>
                  <a:gd name="connsiteY6" fmla="*/ 471164 h 588955"/>
                  <a:gd name="connsiteX7" fmla="*/ 0 w 415256"/>
                  <a:gd name="connsiteY7" fmla="*/ 117791 h 5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256" h="588955">
                    <a:moveTo>
                      <a:pt x="0" y="117791"/>
                    </a:moveTo>
                    <a:lnTo>
                      <a:pt x="207628" y="117791"/>
                    </a:lnTo>
                    <a:lnTo>
                      <a:pt x="207628" y="0"/>
                    </a:lnTo>
                    <a:lnTo>
                      <a:pt x="415256" y="294478"/>
                    </a:lnTo>
                    <a:lnTo>
                      <a:pt x="207628" y="588955"/>
                    </a:lnTo>
                    <a:lnTo>
                      <a:pt x="207628" y="471164"/>
                    </a:lnTo>
                    <a:lnTo>
                      <a:pt x="0" y="471164"/>
                    </a:lnTo>
                    <a:lnTo>
                      <a:pt x="0" y="11779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117791" rIns="124576" bIns="11779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latin typeface="HGP創英角ﾎﾟｯﾌﾟ体" panose="040B0A00000000000000" pitchFamily="50" charset="-128"/>
                  <a:ea typeface="HGP創英角ﾎﾟｯﾌﾟ体" panose="040B0A00000000000000" pitchFamily="50" charset="-128"/>
                </a:endParaRPr>
              </a:p>
            </p:txBody>
          </p:sp>
          <p:sp>
            <p:nvSpPr>
              <p:cNvPr id="12" name="フリーフォーム: 図形 11">
                <a:extLst>
                  <a:ext uri="{FF2B5EF4-FFF2-40B4-BE49-F238E27FC236}">
                    <a16:creationId xmlns:a16="http://schemas.microsoft.com/office/drawing/2014/main" id="{915D18D4-A364-4223-B67A-9BD512261700}"/>
                  </a:ext>
                </a:extLst>
              </p:cNvPr>
              <p:cNvSpPr/>
              <p:nvPr/>
            </p:nvSpPr>
            <p:spPr>
              <a:xfrm>
                <a:off x="5287613" y="4064324"/>
                <a:ext cx="1892562" cy="1745053"/>
              </a:xfrm>
              <a:custGeom>
                <a:avLst/>
                <a:gdLst>
                  <a:gd name="connsiteX0" fmla="*/ 0 w 1892562"/>
                  <a:gd name="connsiteY0" fmla="*/ 872527 h 1745053"/>
                  <a:gd name="connsiteX1" fmla="*/ 946281 w 1892562"/>
                  <a:gd name="connsiteY1" fmla="*/ 0 h 1745053"/>
                  <a:gd name="connsiteX2" fmla="*/ 1892562 w 1892562"/>
                  <a:gd name="connsiteY2" fmla="*/ 872527 h 1745053"/>
                  <a:gd name="connsiteX3" fmla="*/ 946281 w 1892562"/>
                  <a:gd name="connsiteY3" fmla="*/ 1745054 h 1745053"/>
                  <a:gd name="connsiteX4" fmla="*/ 0 w 1892562"/>
                  <a:gd name="connsiteY4" fmla="*/ 872527 h 174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562" h="1745053">
                    <a:moveTo>
                      <a:pt x="0" y="872527"/>
                    </a:moveTo>
                    <a:cubicBezTo>
                      <a:pt x="0" y="390644"/>
                      <a:pt x="423664" y="0"/>
                      <a:pt x="946281" y="0"/>
                    </a:cubicBezTo>
                    <a:cubicBezTo>
                      <a:pt x="1468898" y="0"/>
                      <a:pt x="1892562" y="390644"/>
                      <a:pt x="1892562" y="872527"/>
                    </a:cubicBezTo>
                    <a:cubicBezTo>
                      <a:pt x="1892562" y="1354410"/>
                      <a:pt x="1468898" y="1745054"/>
                      <a:pt x="946281" y="1745054"/>
                    </a:cubicBezTo>
                    <a:cubicBezTo>
                      <a:pt x="423664" y="1745054"/>
                      <a:pt x="0" y="1354410"/>
                      <a:pt x="0" y="872527"/>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0" vert="horz" wrap="square" lIns="306369" tIns="284767" rIns="306369" bIns="284767"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latin typeface="HG丸ｺﾞｼｯｸM-PRO" panose="020F0600000000000000" pitchFamily="50" charset="-128"/>
                    <a:ea typeface="HG丸ｺﾞｼｯｸM-PRO" panose="020F0600000000000000" pitchFamily="50" charset="-128"/>
                  </a:rPr>
                  <a:t>骨粗鬆症</a:t>
                </a:r>
              </a:p>
            </p:txBody>
          </p:sp>
          <p:sp>
            <p:nvSpPr>
              <p:cNvPr id="13" name="フリーフォーム: 図形 12">
                <a:extLst>
                  <a:ext uri="{FF2B5EF4-FFF2-40B4-BE49-F238E27FC236}">
                    <a16:creationId xmlns:a16="http://schemas.microsoft.com/office/drawing/2014/main" id="{0B308DE5-8265-4CFE-8B11-F22FC8B1F312}"/>
                  </a:ext>
                </a:extLst>
              </p:cNvPr>
              <p:cNvSpPr/>
              <p:nvPr/>
            </p:nvSpPr>
            <p:spPr>
              <a:xfrm rot="21600006">
                <a:off x="4607980" y="4642369"/>
                <a:ext cx="480274" cy="588956"/>
              </a:xfrm>
              <a:custGeom>
                <a:avLst/>
                <a:gdLst>
                  <a:gd name="connsiteX0" fmla="*/ 0 w 480273"/>
                  <a:gd name="connsiteY0" fmla="*/ 117791 h 588955"/>
                  <a:gd name="connsiteX1" fmla="*/ 240137 w 480273"/>
                  <a:gd name="connsiteY1" fmla="*/ 117791 h 588955"/>
                  <a:gd name="connsiteX2" fmla="*/ 240137 w 480273"/>
                  <a:gd name="connsiteY2" fmla="*/ 0 h 588955"/>
                  <a:gd name="connsiteX3" fmla="*/ 480273 w 480273"/>
                  <a:gd name="connsiteY3" fmla="*/ 294478 h 588955"/>
                  <a:gd name="connsiteX4" fmla="*/ 240137 w 480273"/>
                  <a:gd name="connsiteY4" fmla="*/ 588955 h 588955"/>
                  <a:gd name="connsiteX5" fmla="*/ 240137 w 480273"/>
                  <a:gd name="connsiteY5" fmla="*/ 471164 h 588955"/>
                  <a:gd name="connsiteX6" fmla="*/ 0 w 480273"/>
                  <a:gd name="connsiteY6" fmla="*/ 471164 h 588955"/>
                  <a:gd name="connsiteX7" fmla="*/ 0 w 480273"/>
                  <a:gd name="connsiteY7" fmla="*/ 117791 h 5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273" h="588955">
                    <a:moveTo>
                      <a:pt x="480273" y="471164"/>
                    </a:moveTo>
                    <a:lnTo>
                      <a:pt x="240136" y="471164"/>
                    </a:lnTo>
                    <a:lnTo>
                      <a:pt x="240136" y="588955"/>
                    </a:lnTo>
                    <a:lnTo>
                      <a:pt x="0" y="294477"/>
                    </a:lnTo>
                    <a:lnTo>
                      <a:pt x="240136" y="0"/>
                    </a:lnTo>
                    <a:lnTo>
                      <a:pt x="240136" y="117791"/>
                    </a:lnTo>
                    <a:lnTo>
                      <a:pt x="480273" y="117791"/>
                    </a:lnTo>
                    <a:lnTo>
                      <a:pt x="480273" y="471164"/>
                    </a:lnTo>
                    <a:close/>
                  </a:path>
                </a:pathLst>
              </a:custGeom>
            </p:spPr>
            <p:style>
              <a:lnRef idx="0">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44082" tIns="117791" rIns="0" bIns="117791"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latin typeface="HGP創英角ﾎﾟｯﾌﾟ体" panose="040B0A00000000000000" pitchFamily="50" charset="-128"/>
                  <a:ea typeface="HGP創英角ﾎﾟｯﾌﾟ体" panose="040B0A00000000000000" pitchFamily="50" charset="-128"/>
                </a:endParaRPr>
              </a:p>
            </p:txBody>
          </p:sp>
          <p:sp>
            <p:nvSpPr>
              <p:cNvPr id="14" name="フリーフォーム: 図形 13">
                <a:extLst>
                  <a:ext uri="{FF2B5EF4-FFF2-40B4-BE49-F238E27FC236}">
                    <a16:creationId xmlns:a16="http://schemas.microsoft.com/office/drawing/2014/main" id="{B05C32AE-DD1B-4FF0-ADBF-9D2FF4BFEEBA}"/>
                  </a:ext>
                </a:extLst>
              </p:cNvPr>
              <p:cNvSpPr/>
              <p:nvPr/>
            </p:nvSpPr>
            <p:spPr>
              <a:xfrm>
                <a:off x="2259207" y="4064319"/>
                <a:ext cx="2122229" cy="1745053"/>
              </a:xfrm>
              <a:custGeom>
                <a:avLst/>
                <a:gdLst>
                  <a:gd name="connsiteX0" fmla="*/ 0 w 2122229"/>
                  <a:gd name="connsiteY0" fmla="*/ 872527 h 1745053"/>
                  <a:gd name="connsiteX1" fmla="*/ 1061115 w 2122229"/>
                  <a:gd name="connsiteY1" fmla="*/ 0 h 1745053"/>
                  <a:gd name="connsiteX2" fmla="*/ 2122230 w 2122229"/>
                  <a:gd name="connsiteY2" fmla="*/ 872527 h 1745053"/>
                  <a:gd name="connsiteX3" fmla="*/ 1061115 w 2122229"/>
                  <a:gd name="connsiteY3" fmla="*/ 1745054 h 1745053"/>
                  <a:gd name="connsiteX4" fmla="*/ 0 w 2122229"/>
                  <a:gd name="connsiteY4" fmla="*/ 872527 h 174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229" h="1745053">
                    <a:moveTo>
                      <a:pt x="0" y="872527"/>
                    </a:moveTo>
                    <a:cubicBezTo>
                      <a:pt x="0" y="390644"/>
                      <a:pt x="475077" y="0"/>
                      <a:pt x="1061115" y="0"/>
                    </a:cubicBezTo>
                    <a:cubicBezTo>
                      <a:pt x="1647153" y="0"/>
                      <a:pt x="2122230" y="390644"/>
                      <a:pt x="2122230" y="872527"/>
                    </a:cubicBezTo>
                    <a:cubicBezTo>
                      <a:pt x="2122230" y="1354410"/>
                      <a:pt x="1647153" y="1745054"/>
                      <a:pt x="1061115" y="1745054"/>
                    </a:cubicBezTo>
                    <a:cubicBezTo>
                      <a:pt x="475077" y="1745054"/>
                      <a:pt x="0" y="1354410"/>
                      <a:pt x="0" y="872527"/>
                    </a:cubicBezTo>
                    <a:close/>
                  </a:path>
                </a:pathLst>
              </a:custGeom>
              <a:ln w="76200"/>
            </p:spPr>
            <p:style>
              <a:lnRef idx="2">
                <a:schemeClr val="accent6"/>
              </a:lnRef>
              <a:fillRef idx="1">
                <a:schemeClr val="lt1"/>
              </a:fillRef>
              <a:effectRef idx="0">
                <a:schemeClr val="accent6"/>
              </a:effectRef>
              <a:fontRef idx="minor">
                <a:schemeClr val="dk1"/>
              </a:fontRef>
            </p:style>
            <p:txBody>
              <a:bodyPr spcFirstLastPara="0" vert="horz" wrap="square" lIns="340003" tIns="284767" rIns="340003" bIns="284767"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latin typeface="HG丸ｺﾞｼｯｸM-PRO" panose="020F0600000000000000" pitchFamily="50" charset="-128"/>
                    <a:ea typeface="HG丸ｺﾞｼｯｸM-PRO" panose="020F0600000000000000" pitchFamily="50" charset="-128"/>
                  </a:rPr>
                  <a:t>視床下部性無月経</a:t>
                </a:r>
              </a:p>
            </p:txBody>
          </p:sp>
          <p:sp>
            <p:nvSpPr>
              <p:cNvPr id="15" name="フリーフォーム: 図形 14">
                <a:extLst>
                  <a:ext uri="{FF2B5EF4-FFF2-40B4-BE49-F238E27FC236}">
                    <a16:creationId xmlns:a16="http://schemas.microsoft.com/office/drawing/2014/main" id="{52698A64-4BB1-4952-BA51-E53AA948F0FF}"/>
                  </a:ext>
                </a:extLst>
              </p:cNvPr>
              <p:cNvSpPr/>
              <p:nvPr/>
            </p:nvSpPr>
            <p:spPr>
              <a:xfrm rot="18315930">
                <a:off x="3866905" y="3540073"/>
                <a:ext cx="465776" cy="588955"/>
              </a:xfrm>
              <a:custGeom>
                <a:avLst/>
                <a:gdLst>
                  <a:gd name="connsiteX0" fmla="*/ 0 w 465776"/>
                  <a:gd name="connsiteY0" fmla="*/ 117791 h 588955"/>
                  <a:gd name="connsiteX1" fmla="*/ 232888 w 465776"/>
                  <a:gd name="connsiteY1" fmla="*/ 117791 h 588955"/>
                  <a:gd name="connsiteX2" fmla="*/ 232888 w 465776"/>
                  <a:gd name="connsiteY2" fmla="*/ 0 h 588955"/>
                  <a:gd name="connsiteX3" fmla="*/ 465776 w 465776"/>
                  <a:gd name="connsiteY3" fmla="*/ 294478 h 588955"/>
                  <a:gd name="connsiteX4" fmla="*/ 232888 w 465776"/>
                  <a:gd name="connsiteY4" fmla="*/ 588955 h 588955"/>
                  <a:gd name="connsiteX5" fmla="*/ 232888 w 465776"/>
                  <a:gd name="connsiteY5" fmla="*/ 471164 h 588955"/>
                  <a:gd name="connsiteX6" fmla="*/ 0 w 465776"/>
                  <a:gd name="connsiteY6" fmla="*/ 471164 h 588955"/>
                  <a:gd name="connsiteX7" fmla="*/ 0 w 465776"/>
                  <a:gd name="connsiteY7" fmla="*/ 117791 h 5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776" h="588955">
                    <a:moveTo>
                      <a:pt x="0" y="117791"/>
                    </a:moveTo>
                    <a:lnTo>
                      <a:pt x="232888" y="117791"/>
                    </a:lnTo>
                    <a:lnTo>
                      <a:pt x="232888" y="0"/>
                    </a:lnTo>
                    <a:lnTo>
                      <a:pt x="465776" y="294478"/>
                    </a:lnTo>
                    <a:lnTo>
                      <a:pt x="232888" y="588955"/>
                    </a:lnTo>
                    <a:lnTo>
                      <a:pt x="232888" y="471164"/>
                    </a:lnTo>
                    <a:lnTo>
                      <a:pt x="0" y="471164"/>
                    </a:lnTo>
                    <a:lnTo>
                      <a:pt x="0" y="117791"/>
                    </a:lnTo>
                    <a:close/>
                  </a:path>
                </a:pathLst>
              </a:custGeom>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 tIns="117790" rIns="139733" bIns="117791"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latin typeface="HGP創英角ﾎﾟｯﾌﾟ体" panose="040B0A00000000000000" pitchFamily="50" charset="-128"/>
                  <a:ea typeface="HGP創英角ﾎﾟｯﾌﾟ体" panose="040B0A00000000000000" pitchFamily="50" charset="-128"/>
                </a:endParaRPr>
              </a:p>
            </p:txBody>
          </p:sp>
        </p:grpSp>
        <p:sp>
          <p:nvSpPr>
            <p:cNvPr id="5" name="吹き出し: 四角形 4">
              <a:extLst>
                <a:ext uri="{FF2B5EF4-FFF2-40B4-BE49-F238E27FC236}">
                  <a16:creationId xmlns:a16="http://schemas.microsoft.com/office/drawing/2014/main" id="{A03CA7FC-3ED6-4375-A242-C22BACF6171C}"/>
                </a:ext>
              </a:extLst>
            </p:cNvPr>
            <p:cNvSpPr/>
            <p:nvPr/>
          </p:nvSpPr>
          <p:spPr>
            <a:xfrm>
              <a:off x="7564602" y="2269732"/>
              <a:ext cx="1716258" cy="1055077"/>
            </a:xfrm>
            <a:prstGeom prst="wedgeRectCallout">
              <a:avLst>
                <a:gd name="adj1" fmla="val -70973"/>
                <a:gd name="adj2" fmla="val 14301"/>
              </a:avLst>
            </a:prstGeom>
            <a:solidFill>
              <a:srgbClr val="F31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丸ｺﾞｼｯｸM-PRO" panose="020F0600000000000000" pitchFamily="50" charset="-128"/>
                  <a:ea typeface="HG丸ｺﾞｼｯｸM-PRO" panose="020F0600000000000000" pitchFamily="50" charset="-128"/>
                </a:rPr>
                <a:t>骨形成低下</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lang="ja-JP" altLang="en-US" sz="2000" b="1" dirty="0">
                  <a:latin typeface="HG丸ｺﾞｼｯｸM-PRO" panose="020F0600000000000000" pitchFamily="50" charset="-128"/>
                  <a:ea typeface="HG丸ｺﾞｼｯｸM-PRO" panose="020F0600000000000000" pitchFamily="50" charset="-128"/>
                </a:rPr>
                <a:t>骨吸収促進</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A17B834E-80B1-4C42-88ED-AAE91AB4BF6B}"/>
                </a:ext>
              </a:extLst>
            </p:cNvPr>
            <p:cNvSpPr txBox="1"/>
            <p:nvPr/>
          </p:nvSpPr>
          <p:spPr>
            <a:xfrm>
              <a:off x="7730016" y="1292595"/>
              <a:ext cx="2232074" cy="923330"/>
            </a:xfrm>
            <a:prstGeom prst="rect">
              <a:avLst/>
            </a:prstGeom>
            <a:noFill/>
            <a:ln>
              <a:solidFill>
                <a:srgbClr val="C50B6C"/>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低栄養</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低体重</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低エストロゲン</a:t>
              </a:r>
            </a:p>
          </p:txBody>
        </p:sp>
        <p:sp>
          <p:nvSpPr>
            <p:cNvPr id="7" name="吹き出し: 四角形 6">
              <a:extLst>
                <a:ext uri="{FF2B5EF4-FFF2-40B4-BE49-F238E27FC236}">
                  <a16:creationId xmlns:a16="http://schemas.microsoft.com/office/drawing/2014/main" id="{CEE9A04C-EC89-4A58-B31C-7E5FC3EFB2EF}"/>
                </a:ext>
              </a:extLst>
            </p:cNvPr>
            <p:cNvSpPr/>
            <p:nvPr/>
          </p:nvSpPr>
          <p:spPr>
            <a:xfrm>
              <a:off x="4613479" y="4996850"/>
              <a:ext cx="2320129" cy="811331"/>
            </a:xfrm>
            <a:prstGeom prst="wedgeRectCallout">
              <a:avLst>
                <a:gd name="adj1" fmla="val -2941"/>
                <a:gd name="adj2" fmla="val -87120"/>
              </a:avLst>
            </a:prstGeom>
            <a:solidFill>
              <a:srgbClr val="EC1C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妊孕性に影響</a:t>
              </a:r>
            </a:p>
          </p:txBody>
        </p:sp>
        <p:sp>
          <p:nvSpPr>
            <p:cNvPr id="8" name="テキスト ボックス 7">
              <a:extLst>
                <a:ext uri="{FF2B5EF4-FFF2-40B4-BE49-F238E27FC236}">
                  <a16:creationId xmlns:a16="http://schemas.microsoft.com/office/drawing/2014/main" id="{0100B08F-704C-4A0D-B0E1-978128DC760D}"/>
                </a:ext>
              </a:extLst>
            </p:cNvPr>
            <p:cNvSpPr txBox="1"/>
            <p:nvPr/>
          </p:nvSpPr>
          <p:spPr>
            <a:xfrm>
              <a:off x="4613479" y="5863510"/>
              <a:ext cx="2333420" cy="923330"/>
            </a:xfrm>
            <a:prstGeom prst="rect">
              <a:avLst/>
            </a:prstGeom>
            <a:noFill/>
            <a:ln>
              <a:solidFill>
                <a:srgbClr val="C50B6C"/>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低エストロゲン</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低プロゲステロン</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卵巣萎縮</a:t>
              </a:r>
            </a:p>
          </p:txBody>
        </p:sp>
        <p:sp>
          <p:nvSpPr>
            <p:cNvPr id="16" name="吹き出し: 四角形 15">
              <a:extLst>
                <a:ext uri="{FF2B5EF4-FFF2-40B4-BE49-F238E27FC236}">
                  <a16:creationId xmlns:a16="http://schemas.microsoft.com/office/drawing/2014/main" id="{39C09390-D47F-4E05-A404-7B69BBC3E1F8}"/>
                </a:ext>
              </a:extLst>
            </p:cNvPr>
            <p:cNvSpPr/>
            <p:nvPr/>
          </p:nvSpPr>
          <p:spPr>
            <a:xfrm>
              <a:off x="2447778" y="2215925"/>
              <a:ext cx="1954093" cy="720343"/>
            </a:xfrm>
            <a:prstGeom prst="wedgeRectCallout">
              <a:avLst>
                <a:gd name="adj1" fmla="val 61957"/>
                <a:gd name="adj2" fmla="val 54688"/>
              </a:avLst>
            </a:prstGeom>
            <a:solidFill>
              <a:srgbClr val="F31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体脂肪減少</a:t>
              </a:r>
            </a:p>
          </p:txBody>
        </p:sp>
        <p:sp>
          <p:nvSpPr>
            <p:cNvPr id="17" name="テキスト ボックス 16">
              <a:extLst>
                <a:ext uri="{FF2B5EF4-FFF2-40B4-BE49-F238E27FC236}">
                  <a16:creationId xmlns:a16="http://schemas.microsoft.com/office/drawing/2014/main" id="{1185C7A2-2B02-4DC7-A23F-4FA09C960A99}"/>
                </a:ext>
              </a:extLst>
            </p:cNvPr>
            <p:cNvSpPr txBox="1"/>
            <p:nvPr/>
          </p:nvSpPr>
          <p:spPr>
            <a:xfrm>
              <a:off x="908004" y="1292595"/>
              <a:ext cx="2580784" cy="923330"/>
            </a:xfrm>
            <a:prstGeom prst="rect">
              <a:avLst/>
            </a:prstGeom>
            <a:noFill/>
            <a:ln>
              <a:solidFill>
                <a:srgbClr val="C50B6C"/>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摂取障害</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オーバートレ－ニング</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ストレス</a:t>
              </a:r>
            </a:p>
          </p:txBody>
        </p:sp>
      </p:grpSp>
      <p:grpSp>
        <p:nvGrpSpPr>
          <p:cNvPr id="21" name="グループ化 20">
            <a:extLst>
              <a:ext uri="{FF2B5EF4-FFF2-40B4-BE49-F238E27FC236}">
                <a16:creationId xmlns:a16="http://schemas.microsoft.com/office/drawing/2014/main" id="{90680603-22A8-40F3-A28D-8F7DA2ABC0A3}"/>
              </a:ext>
            </a:extLst>
          </p:cNvPr>
          <p:cNvGrpSpPr/>
          <p:nvPr/>
        </p:nvGrpSpPr>
        <p:grpSpPr>
          <a:xfrm>
            <a:off x="7763053" y="4433695"/>
            <a:ext cx="4402976" cy="2157846"/>
            <a:chOff x="8103029" y="4433695"/>
            <a:chExt cx="4062999" cy="2157846"/>
          </a:xfrm>
          <a:noFill/>
        </p:grpSpPr>
        <p:sp>
          <p:nvSpPr>
            <p:cNvPr id="18" name="思考の吹き出し: 雲形 17">
              <a:extLst>
                <a:ext uri="{FF2B5EF4-FFF2-40B4-BE49-F238E27FC236}">
                  <a16:creationId xmlns:a16="http://schemas.microsoft.com/office/drawing/2014/main" id="{0483C6C6-51A4-45FA-A2E8-4BA785ED8884}"/>
                </a:ext>
              </a:extLst>
            </p:cNvPr>
            <p:cNvSpPr/>
            <p:nvPr/>
          </p:nvSpPr>
          <p:spPr>
            <a:xfrm>
              <a:off x="8103029" y="4433695"/>
              <a:ext cx="2475876" cy="2016774"/>
            </a:xfrm>
            <a:prstGeom prst="cloudCallout">
              <a:avLst>
                <a:gd name="adj1" fmla="val 56106"/>
                <a:gd name="adj2" fmla="val 1361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いつか</a:t>
              </a:r>
              <a:r>
                <a:rPr lang="ja-JP" altLang="en-US" sz="2400" dirty="0">
                  <a:solidFill>
                    <a:schemeClr val="tx1"/>
                  </a:solidFill>
                  <a:latin typeface="HG丸ｺﾞｼｯｸM-PRO" panose="020F0600000000000000" pitchFamily="50" charset="-128"/>
                  <a:ea typeface="HG丸ｺﾞｼｯｸM-PRO" panose="020F0600000000000000" pitchFamily="50" charset="-128"/>
                </a:rPr>
                <a:t>私もお母さんになる</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わ</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20" name="図 19">
              <a:extLst>
                <a:ext uri="{FF2B5EF4-FFF2-40B4-BE49-F238E27FC236}">
                  <a16:creationId xmlns:a16="http://schemas.microsoft.com/office/drawing/2014/main" id="{CD597209-D392-4EFE-B5F5-FF14787DF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528" y="4877041"/>
              <a:ext cx="1714500" cy="1714500"/>
            </a:xfrm>
            <a:prstGeom prst="rect">
              <a:avLst/>
            </a:prstGeom>
            <a:grpFill/>
            <a:ln>
              <a:noFill/>
            </a:ln>
          </p:spPr>
        </p:pic>
      </p:grpSp>
      <p:pic>
        <p:nvPicPr>
          <p:cNvPr id="23" name="図 22">
            <a:extLst>
              <a:ext uri="{FF2B5EF4-FFF2-40B4-BE49-F238E27FC236}">
                <a16:creationId xmlns:a16="http://schemas.microsoft.com/office/drawing/2014/main" id="{2F8EDAC6-FEE4-4AC2-90B9-20224321B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0" y="3346634"/>
            <a:ext cx="2498267" cy="3654643"/>
          </a:xfrm>
          <a:prstGeom prst="rect">
            <a:avLst/>
          </a:prstGeom>
        </p:spPr>
      </p:pic>
      <p:sp>
        <p:nvSpPr>
          <p:cNvPr id="24" name="吹き出し: 円形 23">
            <a:extLst>
              <a:ext uri="{FF2B5EF4-FFF2-40B4-BE49-F238E27FC236}">
                <a16:creationId xmlns:a16="http://schemas.microsoft.com/office/drawing/2014/main" id="{549F17ED-9097-405B-A468-59AB5037B072}"/>
              </a:ext>
            </a:extLst>
          </p:cNvPr>
          <p:cNvSpPr/>
          <p:nvPr/>
        </p:nvSpPr>
        <p:spPr>
          <a:xfrm>
            <a:off x="0" y="2895054"/>
            <a:ext cx="2781400" cy="720343"/>
          </a:xfrm>
          <a:prstGeom prst="wedgeEllipseCallout">
            <a:avLst>
              <a:gd name="adj1" fmla="val 4456"/>
              <a:gd name="adj2" fmla="val 5078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すごく大事な話</a:t>
            </a:r>
          </a:p>
        </p:txBody>
      </p:sp>
    </p:spTree>
    <p:extLst>
      <p:ext uri="{BB962C8B-B14F-4D97-AF65-F5344CB8AC3E}">
        <p14:creationId xmlns:p14="http://schemas.microsoft.com/office/powerpoint/2010/main" val="118677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a:extLst>
              <a:ext uri="{FF2B5EF4-FFF2-40B4-BE49-F238E27FC236}">
                <a16:creationId xmlns:a16="http://schemas.microsoft.com/office/drawing/2014/main" id="{9F0C9541-0181-FE7C-6307-F745BCFFA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522" y="454732"/>
            <a:ext cx="7464829" cy="594853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47622562-80A9-84D8-3B5F-5E6C83A1A46F}"/>
              </a:ext>
            </a:extLst>
          </p:cNvPr>
          <p:cNvPicPr>
            <a:picLocks noChangeAspect="1"/>
          </p:cNvPicPr>
          <p:nvPr/>
        </p:nvPicPr>
        <p:blipFill>
          <a:blip r:embed="rId4"/>
          <a:stretch>
            <a:fillRect/>
          </a:stretch>
        </p:blipFill>
        <p:spPr>
          <a:xfrm rot="840301">
            <a:off x="527236" y="4419881"/>
            <a:ext cx="1536325" cy="2286198"/>
          </a:xfrm>
          <a:prstGeom prst="rect">
            <a:avLst/>
          </a:prstGeom>
        </p:spPr>
      </p:pic>
      <p:sp>
        <p:nvSpPr>
          <p:cNvPr id="4" name="思考の吹き出し: 雲形 3">
            <a:extLst>
              <a:ext uri="{FF2B5EF4-FFF2-40B4-BE49-F238E27FC236}">
                <a16:creationId xmlns:a16="http://schemas.microsoft.com/office/drawing/2014/main" id="{01E0CA9B-24B9-4385-3044-EF2ACEF7024E}"/>
              </a:ext>
            </a:extLst>
          </p:cNvPr>
          <p:cNvSpPr/>
          <p:nvPr/>
        </p:nvSpPr>
        <p:spPr>
          <a:xfrm>
            <a:off x="2057400" y="3019149"/>
            <a:ext cx="979714" cy="2590042"/>
          </a:xfrm>
          <a:prstGeom prst="cloudCallout">
            <a:avLst>
              <a:gd name="adj1" fmla="val -52500"/>
              <a:gd name="adj2" fmla="val 3665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なんだかいっぱい</a:t>
            </a:r>
          </a:p>
        </p:txBody>
      </p:sp>
    </p:spTree>
    <p:extLst>
      <p:ext uri="{BB962C8B-B14F-4D97-AF65-F5344CB8AC3E}">
        <p14:creationId xmlns:p14="http://schemas.microsoft.com/office/powerpoint/2010/main" val="23253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2C69441-72EF-4809-96B9-C66C8E061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44" y="3289240"/>
            <a:ext cx="2227996" cy="3259271"/>
          </a:xfrm>
          <a:prstGeom prst="rect">
            <a:avLst/>
          </a:prstGeom>
        </p:spPr>
      </p:pic>
      <p:sp>
        <p:nvSpPr>
          <p:cNvPr id="3" name="テキスト ボックス 2">
            <a:extLst>
              <a:ext uri="{FF2B5EF4-FFF2-40B4-BE49-F238E27FC236}">
                <a16:creationId xmlns:a16="http://schemas.microsoft.com/office/drawing/2014/main" id="{BB96F1E1-EC3E-4B0F-A518-EA1F745E42F5}"/>
              </a:ext>
            </a:extLst>
          </p:cNvPr>
          <p:cNvSpPr txBox="1"/>
          <p:nvPr/>
        </p:nvSpPr>
        <p:spPr>
          <a:xfrm>
            <a:off x="1280160" y="309489"/>
            <a:ext cx="6752493" cy="707886"/>
          </a:xfrm>
          <a:prstGeom prst="rect">
            <a:avLst/>
          </a:prstGeom>
          <a:noFill/>
          <a:ln>
            <a:solidFill>
              <a:srgbClr val="92D050"/>
            </a:solidFill>
          </a:ln>
        </p:spPr>
        <p:txBody>
          <a:bodyPr wrap="squar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利用可能エネルギー不足</a:t>
            </a:r>
          </a:p>
        </p:txBody>
      </p:sp>
      <p:sp>
        <p:nvSpPr>
          <p:cNvPr id="4" name="吹き出し: 四角形 3">
            <a:extLst>
              <a:ext uri="{FF2B5EF4-FFF2-40B4-BE49-F238E27FC236}">
                <a16:creationId xmlns:a16="http://schemas.microsoft.com/office/drawing/2014/main" id="{2252FAEE-F163-4B3B-8FEF-8E48D03DEE13}"/>
              </a:ext>
            </a:extLst>
          </p:cNvPr>
          <p:cNvSpPr/>
          <p:nvPr/>
        </p:nvSpPr>
        <p:spPr>
          <a:xfrm>
            <a:off x="3347955" y="1166526"/>
            <a:ext cx="8274601" cy="4245428"/>
          </a:xfrm>
          <a:prstGeom prst="wedgeRectCallout">
            <a:avLst>
              <a:gd name="adj1" fmla="val -62401"/>
              <a:gd name="adj2" fmla="val 16250"/>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皆さんは毎日すごくハードなトレ－ニングを</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しています。</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日本人の</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18</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歳から</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29</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歳</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2800" b="1" dirty="0">
                <a:solidFill>
                  <a:schemeClr val="tx1"/>
                </a:solidFill>
                <a:latin typeface="HG丸ｺﾞｼｯｸM-PRO" panose="020F0600000000000000" pitchFamily="50" charset="-128"/>
                <a:ea typeface="HG丸ｺﾞｼｯｸM-PRO" panose="020F0600000000000000" pitchFamily="50" charset="-128"/>
              </a:rPr>
              <a:t>1</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日の必要摂取カロリーは</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800" b="1" dirty="0">
                <a:solidFill>
                  <a:schemeClr val="tx1"/>
                </a:solidFill>
                <a:latin typeface="HG丸ｺﾞｼｯｸM-PRO" panose="020F0600000000000000" pitchFamily="50" charset="-128"/>
                <a:ea typeface="HG丸ｺﾞｼｯｸM-PRO" panose="020F0600000000000000" pitchFamily="50" charset="-128"/>
              </a:rPr>
              <a:t>デスクワークの女子</a:t>
            </a:r>
            <a:r>
              <a:rPr lang="en-US" altLang="ja-JP" sz="2800" b="1" dirty="0">
                <a:solidFill>
                  <a:schemeClr val="tx1"/>
                </a:solidFill>
                <a:latin typeface="HG丸ｺﾞｼｯｸM-PRO" panose="020F0600000000000000" pitchFamily="50" charset="-128"/>
                <a:ea typeface="HG丸ｺﾞｼｯｸM-PRO" panose="020F0600000000000000" pitchFamily="50" charset="-128"/>
              </a:rPr>
              <a:t>1650kcal/</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日</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普通に運動をするレベルで</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2300kcal/</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日</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800" b="1" dirty="0">
                <a:solidFill>
                  <a:schemeClr val="tx1"/>
                </a:solidFill>
                <a:latin typeface="HG丸ｺﾞｼｯｸM-PRO" panose="020F0600000000000000" pitchFamily="50" charset="-128"/>
                <a:ea typeface="HG丸ｺﾞｼｯｸM-PRO" panose="020F0600000000000000" pitchFamily="50" charset="-128"/>
              </a:rPr>
              <a:t>きっともっと皆さんの運動強度は高いはず</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びっくりするほどしっかり食べないとダメです。</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p>
        </p:txBody>
      </p:sp>
      <p:grpSp>
        <p:nvGrpSpPr>
          <p:cNvPr id="7" name="グループ化 6">
            <a:extLst>
              <a:ext uri="{FF2B5EF4-FFF2-40B4-BE49-F238E27FC236}">
                <a16:creationId xmlns:a16="http://schemas.microsoft.com/office/drawing/2014/main" id="{8B113C52-299F-F188-F73E-CCE7EF4C9FFE}"/>
              </a:ext>
            </a:extLst>
          </p:cNvPr>
          <p:cNvGrpSpPr/>
          <p:nvPr/>
        </p:nvGrpSpPr>
        <p:grpSpPr>
          <a:xfrm>
            <a:off x="2246924" y="4918875"/>
            <a:ext cx="7698152" cy="1868787"/>
            <a:chOff x="2246924" y="4918875"/>
            <a:chExt cx="7698152" cy="1868787"/>
          </a:xfrm>
        </p:grpSpPr>
        <p:sp>
          <p:nvSpPr>
            <p:cNvPr id="5" name="思考の吹き出し: 雲形 4">
              <a:extLst>
                <a:ext uri="{FF2B5EF4-FFF2-40B4-BE49-F238E27FC236}">
                  <a16:creationId xmlns:a16="http://schemas.microsoft.com/office/drawing/2014/main" id="{EAAEDB86-D3F6-444E-B9F4-9A90650E4207}"/>
                </a:ext>
              </a:extLst>
            </p:cNvPr>
            <p:cNvSpPr/>
            <p:nvPr/>
          </p:nvSpPr>
          <p:spPr>
            <a:xfrm>
              <a:off x="3642750" y="4918875"/>
              <a:ext cx="6302326" cy="1510334"/>
            </a:xfrm>
            <a:prstGeom prst="cloudCallout">
              <a:avLst>
                <a:gd name="adj1" fmla="val -49596"/>
                <a:gd name="adj2" fmla="val 833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おやつがいいわよ。</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わたしたち赤ちゃんも小さいから何回もおっぱいを飲むでしょ。</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53E38FC4-A68A-40CE-82B3-4F5BD55F2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924" y="5232592"/>
              <a:ext cx="1101031" cy="1555070"/>
            </a:xfrm>
            <a:prstGeom prst="rect">
              <a:avLst/>
            </a:prstGeom>
          </p:spPr>
        </p:pic>
      </p:grpSp>
    </p:spTree>
    <p:extLst>
      <p:ext uri="{BB962C8B-B14F-4D97-AF65-F5344CB8AC3E}">
        <p14:creationId xmlns:p14="http://schemas.microsoft.com/office/powerpoint/2010/main" val="26024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DEE392B6-BC4F-4C7E-B176-152863890DB9}"/>
              </a:ext>
            </a:extLst>
          </p:cNvPr>
          <p:cNvGrpSpPr/>
          <p:nvPr/>
        </p:nvGrpSpPr>
        <p:grpSpPr>
          <a:xfrm>
            <a:off x="908003" y="807760"/>
            <a:ext cx="9054086" cy="5711243"/>
            <a:chOff x="908004" y="999045"/>
            <a:chExt cx="9054086" cy="5711243"/>
          </a:xfrm>
        </p:grpSpPr>
        <p:grpSp>
          <p:nvGrpSpPr>
            <p:cNvPr id="17" name="グループ化 16">
              <a:extLst>
                <a:ext uri="{FF2B5EF4-FFF2-40B4-BE49-F238E27FC236}">
                  <a16:creationId xmlns:a16="http://schemas.microsoft.com/office/drawing/2014/main" id="{453BF3AD-0ECE-4F20-B5BE-FEAB40759FDE}"/>
                </a:ext>
              </a:extLst>
            </p:cNvPr>
            <p:cNvGrpSpPr/>
            <p:nvPr/>
          </p:nvGrpSpPr>
          <p:grpSpPr>
            <a:xfrm>
              <a:off x="3293202" y="999045"/>
              <a:ext cx="4920968" cy="4012701"/>
              <a:chOff x="2259207" y="1796676"/>
              <a:chExt cx="4920968" cy="4012701"/>
            </a:xfrm>
          </p:grpSpPr>
          <p:sp>
            <p:nvSpPr>
              <p:cNvPr id="24" name="フリーフォーム: 図形 23">
                <a:extLst>
                  <a:ext uri="{FF2B5EF4-FFF2-40B4-BE49-F238E27FC236}">
                    <a16:creationId xmlns:a16="http://schemas.microsoft.com/office/drawing/2014/main" id="{C19FECC2-51C6-4197-B406-B108C51A7960}"/>
                  </a:ext>
                </a:extLst>
              </p:cNvPr>
              <p:cNvSpPr/>
              <p:nvPr/>
            </p:nvSpPr>
            <p:spPr>
              <a:xfrm>
                <a:off x="3353640" y="1796676"/>
                <a:ext cx="2949689" cy="1745053"/>
              </a:xfrm>
              <a:custGeom>
                <a:avLst/>
                <a:gdLst>
                  <a:gd name="connsiteX0" fmla="*/ 0 w 2758056"/>
                  <a:gd name="connsiteY0" fmla="*/ 872527 h 1745053"/>
                  <a:gd name="connsiteX1" fmla="*/ 1379028 w 2758056"/>
                  <a:gd name="connsiteY1" fmla="*/ 0 h 1745053"/>
                  <a:gd name="connsiteX2" fmla="*/ 2758056 w 2758056"/>
                  <a:gd name="connsiteY2" fmla="*/ 872527 h 1745053"/>
                  <a:gd name="connsiteX3" fmla="*/ 1379028 w 2758056"/>
                  <a:gd name="connsiteY3" fmla="*/ 1745054 h 1745053"/>
                  <a:gd name="connsiteX4" fmla="*/ 0 w 2758056"/>
                  <a:gd name="connsiteY4" fmla="*/ 872527 h 174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056" h="1745053">
                    <a:moveTo>
                      <a:pt x="0" y="872527"/>
                    </a:moveTo>
                    <a:cubicBezTo>
                      <a:pt x="0" y="390644"/>
                      <a:pt x="617412" y="0"/>
                      <a:pt x="1379028" y="0"/>
                    </a:cubicBezTo>
                    <a:cubicBezTo>
                      <a:pt x="2140644" y="0"/>
                      <a:pt x="2758056" y="390644"/>
                      <a:pt x="2758056" y="872527"/>
                    </a:cubicBezTo>
                    <a:cubicBezTo>
                      <a:pt x="2758056" y="1354410"/>
                      <a:pt x="2140644" y="1745054"/>
                      <a:pt x="1379028" y="1745054"/>
                    </a:cubicBezTo>
                    <a:cubicBezTo>
                      <a:pt x="617412" y="1745054"/>
                      <a:pt x="0" y="1354410"/>
                      <a:pt x="0" y="872527"/>
                    </a:cubicBezTo>
                    <a:close/>
                  </a:path>
                </a:pathLst>
              </a:custGeom>
              <a:ln w="76200"/>
            </p:spPr>
            <p:style>
              <a:lnRef idx="2">
                <a:schemeClr val="accent2"/>
              </a:lnRef>
              <a:fillRef idx="1">
                <a:schemeClr val="lt1"/>
              </a:fillRef>
              <a:effectRef idx="0">
                <a:schemeClr val="accent2"/>
              </a:effectRef>
              <a:fontRef idx="minor">
                <a:schemeClr val="dk1"/>
              </a:fontRef>
            </p:style>
            <p:txBody>
              <a:bodyPr spcFirstLastPara="0" vert="horz" wrap="square" lIns="433118" tIns="284767" rIns="433118" bIns="284767"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latin typeface="HG丸ｺﾞｼｯｸM-PRO" panose="020F0600000000000000" pitchFamily="50" charset="-128"/>
                    <a:ea typeface="HG丸ｺﾞｼｯｸM-PRO" panose="020F0600000000000000" pitchFamily="50" charset="-128"/>
                  </a:rPr>
                  <a:t>利用可能</a:t>
                </a:r>
                <a:endParaRPr kumimoji="1" lang="en-US" altLang="ja-JP" sz="2300" kern="1200" dirty="0">
                  <a:latin typeface="HG丸ｺﾞｼｯｸM-PRO" panose="020F0600000000000000" pitchFamily="50" charset="-128"/>
                  <a:ea typeface="HG丸ｺﾞｼｯｸM-PRO" panose="020F0600000000000000" pitchFamily="50" charset="-128"/>
                </a:endParaRPr>
              </a:p>
              <a:p>
                <a:pPr marL="0" lvl="0" indent="0" algn="ctr" defTabSz="1022350">
                  <a:lnSpc>
                    <a:spcPct val="90000"/>
                  </a:lnSpc>
                  <a:spcBef>
                    <a:spcPct val="0"/>
                  </a:spcBef>
                  <a:spcAft>
                    <a:spcPct val="35000"/>
                  </a:spcAft>
                  <a:buNone/>
                </a:pPr>
                <a:r>
                  <a:rPr kumimoji="1" lang="ja-JP" altLang="en-US" sz="2300" kern="1200" dirty="0">
                    <a:latin typeface="HG丸ｺﾞｼｯｸM-PRO" panose="020F0600000000000000" pitchFamily="50" charset="-128"/>
                    <a:ea typeface="HG丸ｺﾞｼｯｸM-PRO" panose="020F0600000000000000" pitchFamily="50" charset="-128"/>
                  </a:rPr>
                  <a:t>エネルギ</a:t>
                </a:r>
                <a:r>
                  <a:rPr lang="ja-JP" altLang="en-US" sz="2300" dirty="0">
                    <a:latin typeface="HG丸ｺﾞｼｯｸM-PRO" panose="020F0600000000000000" pitchFamily="50" charset="-128"/>
                    <a:ea typeface="HG丸ｺﾞｼｯｸM-PRO" panose="020F0600000000000000" pitchFamily="50" charset="-128"/>
                  </a:rPr>
                  <a:t>ー</a:t>
                </a:r>
                <a:r>
                  <a:rPr kumimoji="1" lang="ja-JP" altLang="en-US" sz="2300" kern="1200" dirty="0">
                    <a:latin typeface="HG丸ｺﾞｼｯｸM-PRO" panose="020F0600000000000000" pitchFamily="50" charset="-128"/>
                    <a:ea typeface="HG丸ｺﾞｼｯｸM-PRO" panose="020F0600000000000000" pitchFamily="50" charset="-128"/>
                  </a:rPr>
                  <a:t>不足</a:t>
                </a:r>
              </a:p>
            </p:txBody>
          </p:sp>
          <p:sp>
            <p:nvSpPr>
              <p:cNvPr id="25" name="フリーフォーム: 図形 24">
                <a:extLst>
                  <a:ext uri="{FF2B5EF4-FFF2-40B4-BE49-F238E27FC236}">
                    <a16:creationId xmlns:a16="http://schemas.microsoft.com/office/drawing/2014/main" id="{C9F6BB32-9E67-4BB6-BB00-A2F38CC4C260}"/>
                  </a:ext>
                </a:extLst>
              </p:cNvPr>
              <p:cNvSpPr/>
              <p:nvPr/>
            </p:nvSpPr>
            <p:spPr>
              <a:xfrm rot="3600000">
                <a:off x="5379844" y="3522737"/>
                <a:ext cx="415256" cy="588955"/>
              </a:xfrm>
              <a:custGeom>
                <a:avLst/>
                <a:gdLst>
                  <a:gd name="connsiteX0" fmla="*/ 0 w 415256"/>
                  <a:gd name="connsiteY0" fmla="*/ 117791 h 588955"/>
                  <a:gd name="connsiteX1" fmla="*/ 207628 w 415256"/>
                  <a:gd name="connsiteY1" fmla="*/ 117791 h 588955"/>
                  <a:gd name="connsiteX2" fmla="*/ 207628 w 415256"/>
                  <a:gd name="connsiteY2" fmla="*/ 0 h 588955"/>
                  <a:gd name="connsiteX3" fmla="*/ 415256 w 415256"/>
                  <a:gd name="connsiteY3" fmla="*/ 294478 h 588955"/>
                  <a:gd name="connsiteX4" fmla="*/ 207628 w 415256"/>
                  <a:gd name="connsiteY4" fmla="*/ 588955 h 588955"/>
                  <a:gd name="connsiteX5" fmla="*/ 207628 w 415256"/>
                  <a:gd name="connsiteY5" fmla="*/ 471164 h 588955"/>
                  <a:gd name="connsiteX6" fmla="*/ 0 w 415256"/>
                  <a:gd name="connsiteY6" fmla="*/ 471164 h 588955"/>
                  <a:gd name="connsiteX7" fmla="*/ 0 w 415256"/>
                  <a:gd name="connsiteY7" fmla="*/ 117791 h 5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256" h="588955">
                    <a:moveTo>
                      <a:pt x="0" y="117791"/>
                    </a:moveTo>
                    <a:lnTo>
                      <a:pt x="207628" y="117791"/>
                    </a:lnTo>
                    <a:lnTo>
                      <a:pt x="207628" y="0"/>
                    </a:lnTo>
                    <a:lnTo>
                      <a:pt x="415256" y="294478"/>
                    </a:lnTo>
                    <a:lnTo>
                      <a:pt x="207628" y="588955"/>
                    </a:lnTo>
                    <a:lnTo>
                      <a:pt x="207628" y="471164"/>
                    </a:lnTo>
                    <a:lnTo>
                      <a:pt x="0" y="471164"/>
                    </a:lnTo>
                    <a:lnTo>
                      <a:pt x="0" y="11779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117791" rIns="124576" bIns="11779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latin typeface="HG丸ｺﾞｼｯｸM-PRO" panose="020F0600000000000000" pitchFamily="50" charset="-128"/>
                  <a:ea typeface="HG丸ｺﾞｼｯｸM-PRO" panose="020F0600000000000000" pitchFamily="50" charset="-128"/>
                </a:endParaRPr>
              </a:p>
            </p:txBody>
          </p:sp>
          <p:sp>
            <p:nvSpPr>
              <p:cNvPr id="26" name="フリーフォーム: 図形 25">
                <a:extLst>
                  <a:ext uri="{FF2B5EF4-FFF2-40B4-BE49-F238E27FC236}">
                    <a16:creationId xmlns:a16="http://schemas.microsoft.com/office/drawing/2014/main" id="{143D8D92-B353-413A-9F22-DC710119F002}"/>
                  </a:ext>
                </a:extLst>
              </p:cNvPr>
              <p:cNvSpPr/>
              <p:nvPr/>
            </p:nvSpPr>
            <p:spPr>
              <a:xfrm>
                <a:off x="5287613" y="4064324"/>
                <a:ext cx="1892562" cy="1745053"/>
              </a:xfrm>
              <a:custGeom>
                <a:avLst/>
                <a:gdLst>
                  <a:gd name="connsiteX0" fmla="*/ 0 w 1892562"/>
                  <a:gd name="connsiteY0" fmla="*/ 872527 h 1745053"/>
                  <a:gd name="connsiteX1" fmla="*/ 946281 w 1892562"/>
                  <a:gd name="connsiteY1" fmla="*/ 0 h 1745053"/>
                  <a:gd name="connsiteX2" fmla="*/ 1892562 w 1892562"/>
                  <a:gd name="connsiteY2" fmla="*/ 872527 h 1745053"/>
                  <a:gd name="connsiteX3" fmla="*/ 946281 w 1892562"/>
                  <a:gd name="connsiteY3" fmla="*/ 1745054 h 1745053"/>
                  <a:gd name="connsiteX4" fmla="*/ 0 w 1892562"/>
                  <a:gd name="connsiteY4" fmla="*/ 872527 h 174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562" h="1745053">
                    <a:moveTo>
                      <a:pt x="0" y="872527"/>
                    </a:moveTo>
                    <a:cubicBezTo>
                      <a:pt x="0" y="390644"/>
                      <a:pt x="423664" y="0"/>
                      <a:pt x="946281" y="0"/>
                    </a:cubicBezTo>
                    <a:cubicBezTo>
                      <a:pt x="1468898" y="0"/>
                      <a:pt x="1892562" y="390644"/>
                      <a:pt x="1892562" y="872527"/>
                    </a:cubicBezTo>
                    <a:cubicBezTo>
                      <a:pt x="1892562" y="1354410"/>
                      <a:pt x="1468898" y="1745054"/>
                      <a:pt x="946281" y="1745054"/>
                    </a:cubicBezTo>
                    <a:cubicBezTo>
                      <a:pt x="423664" y="1745054"/>
                      <a:pt x="0" y="1354410"/>
                      <a:pt x="0" y="872527"/>
                    </a:cubicBezTo>
                    <a:close/>
                  </a:path>
                </a:pathLst>
              </a:custGeom>
              <a:ln w="76200"/>
            </p:spPr>
            <p:style>
              <a:lnRef idx="2">
                <a:schemeClr val="accent5"/>
              </a:lnRef>
              <a:fillRef idx="1">
                <a:schemeClr val="lt1"/>
              </a:fillRef>
              <a:effectRef idx="0">
                <a:schemeClr val="accent5"/>
              </a:effectRef>
              <a:fontRef idx="minor">
                <a:schemeClr val="dk1"/>
              </a:fontRef>
            </p:style>
            <p:txBody>
              <a:bodyPr spcFirstLastPara="0" vert="horz" wrap="square" lIns="306369" tIns="284767" rIns="306369" bIns="284767"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latin typeface="HG丸ｺﾞｼｯｸM-PRO" panose="020F0600000000000000" pitchFamily="50" charset="-128"/>
                    <a:ea typeface="HG丸ｺﾞｼｯｸM-PRO" panose="020F0600000000000000" pitchFamily="50" charset="-128"/>
                  </a:rPr>
                  <a:t>骨粗鬆症</a:t>
                </a:r>
              </a:p>
            </p:txBody>
          </p:sp>
          <p:sp>
            <p:nvSpPr>
              <p:cNvPr id="27" name="フリーフォーム: 図形 26">
                <a:extLst>
                  <a:ext uri="{FF2B5EF4-FFF2-40B4-BE49-F238E27FC236}">
                    <a16:creationId xmlns:a16="http://schemas.microsoft.com/office/drawing/2014/main" id="{57C43C0B-1C49-4EC3-99AA-56D5AF60AA20}"/>
                  </a:ext>
                </a:extLst>
              </p:cNvPr>
              <p:cNvSpPr/>
              <p:nvPr/>
            </p:nvSpPr>
            <p:spPr>
              <a:xfrm rot="21600006">
                <a:off x="4607980" y="4642369"/>
                <a:ext cx="480274" cy="588956"/>
              </a:xfrm>
              <a:custGeom>
                <a:avLst/>
                <a:gdLst>
                  <a:gd name="connsiteX0" fmla="*/ 0 w 480273"/>
                  <a:gd name="connsiteY0" fmla="*/ 117791 h 588955"/>
                  <a:gd name="connsiteX1" fmla="*/ 240137 w 480273"/>
                  <a:gd name="connsiteY1" fmla="*/ 117791 h 588955"/>
                  <a:gd name="connsiteX2" fmla="*/ 240137 w 480273"/>
                  <a:gd name="connsiteY2" fmla="*/ 0 h 588955"/>
                  <a:gd name="connsiteX3" fmla="*/ 480273 w 480273"/>
                  <a:gd name="connsiteY3" fmla="*/ 294478 h 588955"/>
                  <a:gd name="connsiteX4" fmla="*/ 240137 w 480273"/>
                  <a:gd name="connsiteY4" fmla="*/ 588955 h 588955"/>
                  <a:gd name="connsiteX5" fmla="*/ 240137 w 480273"/>
                  <a:gd name="connsiteY5" fmla="*/ 471164 h 588955"/>
                  <a:gd name="connsiteX6" fmla="*/ 0 w 480273"/>
                  <a:gd name="connsiteY6" fmla="*/ 471164 h 588955"/>
                  <a:gd name="connsiteX7" fmla="*/ 0 w 480273"/>
                  <a:gd name="connsiteY7" fmla="*/ 117791 h 5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273" h="588955">
                    <a:moveTo>
                      <a:pt x="480273" y="471164"/>
                    </a:moveTo>
                    <a:lnTo>
                      <a:pt x="240136" y="471164"/>
                    </a:lnTo>
                    <a:lnTo>
                      <a:pt x="240136" y="588955"/>
                    </a:lnTo>
                    <a:lnTo>
                      <a:pt x="0" y="294477"/>
                    </a:lnTo>
                    <a:lnTo>
                      <a:pt x="240136" y="0"/>
                    </a:lnTo>
                    <a:lnTo>
                      <a:pt x="240136" y="117791"/>
                    </a:lnTo>
                    <a:lnTo>
                      <a:pt x="480273" y="117791"/>
                    </a:lnTo>
                    <a:lnTo>
                      <a:pt x="480273" y="471164"/>
                    </a:lnTo>
                    <a:close/>
                  </a:path>
                </a:pathLst>
              </a:custGeom>
            </p:spPr>
            <p:style>
              <a:lnRef idx="0">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44082" tIns="117791" rIns="0" bIns="117791"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latin typeface="HG丸ｺﾞｼｯｸM-PRO" panose="020F0600000000000000" pitchFamily="50" charset="-128"/>
                  <a:ea typeface="HG丸ｺﾞｼｯｸM-PRO" panose="020F0600000000000000" pitchFamily="50" charset="-128"/>
                </a:endParaRPr>
              </a:p>
            </p:txBody>
          </p:sp>
          <p:sp>
            <p:nvSpPr>
              <p:cNvPr id="28" name="フリーフォーム: 図形 27">
                <a:extLst>
                  <a:ext uri="{FF2B5EF4-FFF2-40B4-BE49-F238E27FC236}">
                    <a16:creationId xmlns:a16="http://schemas.microsoft.com/office/drawing/2014/main" id="{361C40B3-E46D-4507-AF0C-3121510B220C}"/>
                  </a:ext>
                </a:extLst>
              </p:cNvPr>
              <p:cNvSpPr/>
              <p:nvPr/>
            </p:nvSpPr>
            <p:spPr>
              <a:xfrm>
                <a:off x="2259207" y="4064319"/>
                <a:ext cx="2122229" cy="1745053"/>
              </a:xfrm>
              <a:custGeom>
                <a:avLst/>
                <a:gdLst>
                  <a:gd name="connsiteX0" fmla="*/ 0 w 2122229"/>
                  <a:gd name="connsiteY0" fmla="*/ 872527 h 1745053"/>
                  <a:gd name="connsiteX1" fmla="*/ 1061115 w 2122229"/>
                  <a:gd name="connsiteY1" fmla="*/ 0 h 1745053"/>
                  <a:gd name="connsiteX2" fmla="*/ 2122230 w 2122229"/>
                  <a:gd name="connsiteY2" fmla="*/ 872527 h 1745053"/>
                  <a:gd name="connsiteX3" fmla="*/ 1061115 w 2122229"/>
                  <a:gd name="connsiteY3" fmla="*/ 1745054 h 1745053"/>
                  <a:gd name="connsiteX4" fmla="*/ 0 w 2122229"/>
                  <a:gd name="connsiteY4" fmla="*/ 872527 h 174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229" h="1745053">
                    <a:moveTo>
                      <a:pt x="0" y="872527"/>
                    </a:moveTo>
                    <a:cubicBezTo>
                      <a:pt x="0" y="390644"/>
                      <a:pt x="475077" y="0"/>
                      <a:pt x="1061115" y="0"/>
                    </a:cubicBezTo>
                    <a:cubicBezTo>
                      <a:pt x="1647153" y="0"/>
                      <a:pt x="2122230" y="390644"/>
                      <a:pt x="2122230" y="872527"/>
                    </a:cubicBezTo>
                    <a:cubicBezTo>
                      <a:pt x="2122230" y="1354410"/>
                      <a:pt x="1647153" y="1745054"/>
                      <a:pt x="1061115" y="1745054"/>
                    </a:cubicBezTo>
                    <a:cubicBezTo>
                      <a:pt x="475077" y="1745054"/>
                      <a:pt x="0" y="1354410"/>
                      <a:pt x="0" y="872527"/>
                    </a:cubicBezTo>
                    <a:close/>
                  </a:path>
                </a:pathLst>
              </a:custGeom>
              <a:ln w="76200"/>
            </p:spPr>
            <p:style>
              <a:lnRef idx="2">
                <a:schemeClr val="accent6"/>
              </a:lnRef>
              <a:fillRef idx="1">
                <a:schemeClr val="lt1"/>
              </a:fillRef>
              <a:effectRef idx="0">
                <a:schemeClr val="accent6"/>
              </a:effectRef>
              <a:fontRef idx="minor">
                <a:schemeClr val="dk1"/>
              </a:fontRef>
            </p:style>
            <p:txBody>
              <a:bodyPr spcFirstLastPara="0" vert="horz" wrap="square" lIns="340003" tIns="284767" rIns="340003" bIns="284767"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latin typeface="HG丸ｺﾞｼｯｸM-PRO" panose="020F0600000000000000" pitchFamily="50" charset="-128"/>
                    <a:ea typeface="HG丸ｺﾞｼｯｸM-PRO" panose="020F0600000000000000" pitchFamily="50" charset="-128"/>
                  </a:rPr>
                  <a:t>視床下部性無月経</a:t>
                </a:r>
              </a:p>
            </p:txBody>
          </p:sp>
          <p:sp>
            <p:nvSpPr>
              <p:cNvPr id="29" name="フリーフォーム: 図形 28">
                <a:extLst>
                  <a:ext uri="{FF2B5EF4-FFF2-40B4-BE49-F238E27FC236}">
                    <a16:creationId xmlns:a16="http://schemas.microsoft.com/office/drawing/2014/main" id="{55BDFBEC-A1CF-4D2B-B9B8-5A7E305C517A}"/>
                  </a:ext>
                </a:extLst>
              </p:cNvPr>
              <p:cNvSpPr/>
              <p:nvPr/>
            </p:nvSpPr>
            <p:spPr>
              <a:xfrm rot="18315930">
                <a:off x="3866905" y="3540073"/>
                <a:ext cx="465776" cy="588955"/>
              </a:xfrm>
              <a:custGeom>
                <a:avLst/>
                <a:gdLst>
                  <a:gd name="connsiteX0" fmla="*/ 0 w 465776"/>
                  <a:gd name="connsiteY0" fmla="*/ 117791 h 588955"/>
                  <a:gd name="connsiteX1" fmla="*/ 232888 w 465776"/>
                  <a:gd name="connsiteY1" fmla="*/ 117791 h 588955"/>
                  <a:gd name="connsiteX2" fmla="*/ 232888 w 465776"/>
                  <a:gd name="connsiteY2" fmla="*/ 0 h 588955"/>
                  <a:gd name="connsiteX3" fmla="*/ 465776 w 465776"/>
                  <a:gd name="connsiteY3" fmla="*/ 294478 h 588955"/>
                  <a:gd name="connsiteX4" fmla="*/ 232888 w 465776"/>
                  <a:gd name="connsiteY4" fmla="*/ 588955 h 588955"/>
                  <a:gd name="connsiteX5" fmla="*/ 232888 w 465776"/>
                  <a:gd name="connsiteY5" fmla="*/ 471164 h 588955"/>
                  <a:gd name="connsiteX6" fmla="*/ 0 w 465776"/>
                  <a:gd name="connsiteY6" fmla="*/ 471164 h 588955"/>
                  <a:gd name="connsiteX7" fmla="*/ 0 w 465776"/>
                  <a:gd name="connsiteY7" fmla="*/ 117791 h 5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776" h="588955">
                    <a:moveTo>
                      <a:pt x="0" y="117791"/>
                    </a:moveTo>
                    <a:lnTo>
                      <a:pt x="232888" y="117791"/>
                    </a:lnTo>
                    <a:lnTo>
                      <a:pt x="232888" y="0"/>
                    </a:lnTo>
                    <a:lnTo>
                      <a:pt x="465776" y="294478"/>
                    </a:lnTo>
                    <a:lnTo>
                      <a:pt x="232888" y="588955"/>
                    </a:lnTo>
                    <a:lnTo>
                      <a:pt x="232888" y="471164"/>
                    </a:lnTo>
                    <a:lnTo>
                      <a:pt x="0" y="471164"/>
                    </a:lnTo>
                    <a:lnTo>
                      <a:pt x="0" y="117791"/>
                    </a:lnTo>
                    <a:close/>
                  </a:path>
                </a:pathLst>
              </a:custGeom>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 tIns="117790" rIns="139733" bIns="117791"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latin typeface="HG丸ｺﾞｼｯｸM-PRO" panose="020F0600000000000000" pitchFamily="50" charset="-128"/>
                  <a:ea typeface="HG丸ｺﾞｼｯｸM-PRO" panose="020F0600000000000000" pitchFamily="50" charset="-128"/>
                </a:endParaRPr>
              </a:p>
            </p:txBody>
          </p:sp>
        </p:grpSp>
        <p:sp>
          <p:nvSpPr>
            <p:cNvPr id="18" name="吹き出し: 四角形 17">
              <a:extLst>
                <a:ext uri="{FF2B5EF4-FFF2-40B4-BE49-F238E27FC236}">
                  <a16:creationId xmlns:a16="http://schemas.microsoft.com/office/drawing/2014/main" id="{B643CF30-6E92-494F-9ABC-AD047C90D1A3}"/>
                </a:ext>
              </a:extLst>
            </p:cNvPr>
            <p:cNvSpPr/>
            <p:nvPr/>
          </p:nvSpPr>
          <p:spPr>
            <a:xfrm>
              <a:off x="7694342" y="2258957"/>
              <a:ext cx="1716258" cy="1055077"/>
            </a:xfrm>
            <a:prstGeom prst="wedgeRectCallout">
              <a:avLst>
                <a:gd name="adj1" fmla="val -70973"/>
                <a:gd name="adj2" fmla="val 14301"/>
              </a:avLst>
            </a:prstGeom>
            <a:solidFill>
              <a:srgbClr val="F31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丸ｺﾞｼｯｸM-PRO" panose="020F0600000000000000" pitchFamily="50" charset="-128"/>
                  <a:ea typeface="HG丸ｺﾞｼｯｸM-PRO" panose="020F0600000000000000" pitchFamily="50" charset="-128"/>
                </a:rPr>
                <a:t>骨形成低下</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lang="ja-JP" altLang="en-US" sz="2000" b="1" dirty="0">
                  <a:latin typeface="HG丸ｺﾞｼｯｸM-PRO" panose="020F0600000000000000" pitchFamily="50" charset="-128"/>
                  <a:ea typeface="HG丸ｺﾞｼｯｸM-PRO" panose="020F0600000000000000" pitchFamily="50" charset="-128"/>
                </a:rPr>
                <a:t>骨吸収促進</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98594723-E18C-427E-8C0F-6A797D9AA706}"/>
                </a:ext>
              </a:extLst>
            </p:cNvPr>
            <p:cNvSpPr txBox="1"/>
            <p:nvPr/>
          </p:nvSpPr>
          <p:spPr>
            <a:xfrm>
              <a:off x="7730016" y="1292595"/>
              <a:ext cx="2232074" cy="923330"/>
            </a:xfrm>
            <a:prstGeom prst="rect">
              <a:avLst/>
            </a:prstGeom>
            <a:noFill/>
            <a:ln>
              <a:solidFill>
                <a:srgbClr val="C50B6C"/>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低栄養</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低体重</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低エストロゲン</a:t>
              </a:r>
            </a:p>
          </p:txBody>
        </p:sp>
        <p:sp>
          <p:nvSpPr>
            <p:cNvPr id="20" name="吹き出し: 四角形 19">
              <a:extLst>
                <a:ext uri="{FF2B5EF4-FFF2-40B4-BE49-F238E27FC236}">
                  <a16:creationId xmlns:a16="http://schemas.microsoft.com/office/drawing/2014/main" id="{264B267C-9C3B-438B-9118-826C745BA7A5}"/>
                </a:ext>
              </a:extLst>
            </p:cNvPr>
            <p:cNvSpPr/>
            <p:nvPr/>
          </p:nvSpPr>
          <p:spPr>
            <a:xfrm>
              <a:off x="4714554" y="4877041"/>
              <a:ext cx="2220497" cy="811331"/>
            </a:xfrm>
            <a:prstGeom prst="wedgeRectCallout">
              <a:avLst>
                <a:gd name="adj1" fmla="val -2941"/>
                <a:gd name="adj2" fmla="val -87120"/>
              </a:avLst>
            </a:prstGeom>
            <a:solidFill>
              <a:srgbClr val="EC1C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妊孕性に影響</a:t>
              </a:r>
            </a:p>
          </p:txBody>
        </p:sp>
        <p:sp>
          <p:nvSpPr>
            <p:cNvPr id="21" name="テキスト ボックス 20">
              <a:extLst>
                <a:ext uri="{FF2B5EF4-FFF2-40B4-BE49-F238E27FC236}">
                  <a16:creationId xmlns:a16="http://schemas.microsoft.com/office/drawing/2014/main" id="{B46E8B15-C23B-45D2-A6ED-4EA9A83E2790}"/>
                </a:ext>
              </a:extLst>
            </p:cNvPr>
            <p:cNvSpPr txBox="1"/>
            <p:nvPr/>
          </p:nvSpPr>
          <p:spPr>
            <a:xfrm>
              <a:off x="4616711" y="5786958"/>
              <a:ext cx="2333420" cy="923330"/>
            </a:xfrm>
            <a:prstGeom prst="rect">
              <a:avLst/>
            </a:prstGeom>
            <a:noFill/>
            <a:ln>
              <a:solidFill>
                <a:srgbClr val="C50B6C"/>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低エストロゲン</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低プロゲステロン</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卵巣萎縮</a:t>
              </a:r>
            </a:p>
          </p:txBody>
        </p:sp>
        <p:sp>
          <p:nvSpPr>
            <p:cNvPr id="22" name="吹き出し: 四角形 21">
              <a:extLst>
                <a:ext uri="{FF2B5EF4-FFF2-40B4-BE49-F238E27FC236}">
                  <a16:creationId xmlns:a16="http://schemas.microsoft.com/office/drawing/2014/main" id="{F9D07E5F-53E2-43E3-AEA6-CAFD079FFBAB}"/>
                </a:ext>
              </a:extLst>
            </p:cNvPr>
            <p:cNvSpPr/>
            <p:nvPr/>
          </p:nvSpPr>
          <p:spPr>
            <a:xfrm>
              <a:off x="2447778" y="2215925"/>
              <a:ext cx="1954093" cy="720343"/>
            </a:xfrm>
            <a:prstGeom prst="wedgeRectCallout">
              <a:avLst>
                <a:gd name="adj1" fmla="val 61957"/>
                <a:gd name="adj2" fmla="val 54688"/>
              </a:avLst>
            </a:prstGeom>
            <a:solidFill>
              <a:srgbClr val="F31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体脂肪減少</a:t>
              </a:r>
            </a:p>
          </p:txBody>
        </p:sp>
        <p:sp>
          <p:nvSpPr>
            <p:cNvPr id="23" name="テキスト ボックス 22">
              <a:extLst>
                <a:ext uri="{FF2B5EF4-FFF2-40B4-BE49-F238E27FC236}">
                  <a16:creationId xmlns:a16="http://schemas.microsoft.com/office/drawing/2014/main" id="{C0975E53-CC26-4171-A277-9AC091BD4A52}"/>
                </a:ext>
              </a:extLst>
            </p:cNvPr>
            <p:cNvSpPr txBox="1"/>
            <p:nvPr/>
          </p:nvSpPr>
          <p:spPr>
            <a:xfrm>
              <a:off x="908004" y="1292595"/>
              <a:ext cx="2580784" cy="923330"/>
            </a:xfrm>
            <a:prstGeom prst="rect">
              <a:avLst/>
            </a:prstGeom>
            <a:noFill/>
            <a:ln>
              <a:solidFill>
                <a:srgbClr val="C50B6C"/>
              </a:solidFill>
            </a:ln>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摂取障害</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オーバートレーニング</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ストレス</a:t>
              </a:r>
            </a:p>
          </p:txBody>
        </p:sp>
      </p:grpSp>
      <p:grpSp>
        <p:nvGrpSpPr>
          <p:cNvPr id="2" name="グループ化 1">
            <a:extLst>
              <a:ext uri="{FF2B5EF4-FFF2-40B4-BE49-F238E27FC236}">
                <a16:creationId xmlns:a16="http://schemas.microsoft.com/office/drawing/2014/main" id="{763A84E5-D25B-691C-8841-999EF86AAB41}"/>
              </a:ext>
            </a:extLst>
          </p:cNvPr>
          <p:cNvGrpSpPr/>
          <p:nvPr/>
        </p:nvGrpSpPr>
        <p:grpSpPr>
          <a:xfrm>
            <a:off x="7968449" y="3742552"/>
            <a:ext cx="4176357" cy="2776451"/>
            <a:chOff x="7968449" y="3742552"/>
            <a:chExt cx="4176357" cy="2776451"/>
          </a:xfrm>
        </p:grpSpPr>
        <p:pic>
          <p:nvPicPr>
            <p:cNvPr id="31" name="図 30">
              <a:extLst>
                <a:ext uri="{FF2B5EF4-FFF2-40B4-BE49-F238E27FC236}">
                  <a16:creationId xmlns:a16="http://schemas.microsoft.com/office/drawing/2014/main" id="{1A4D4375-E1FC-4E60-9CCA-51A5B72FA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422" y="3742552"/>
              <a:ext cx="1910384" cy="1540154"/>
            </a:xfrm>
            <a:prstGeom prst="rect">
              <a:avLst/>
            </a:prstGeom>
          </p:spPr>
        </p:pic>
        <p:sp>
          <p:nvSpPr>
            <p:cNvPr id="32" name="思考の吹き出し: 雲形 31">
              <a:extLst>
                <a:ext uri="{FF2B5EF4-FFF2-40B4-BE49-F238E27FC236}">
                  <a16:creationId xmlns:a16="http://schemas.microsoft.com/office/drawing/2014/main" id="{E3ECCF2A-C3FB-4BF4-B9DE-1F778BA8982B}"/>
                </a:ext>
              </a:extLst>
            </p:cNvPr>
            <p:cNvSpPr/>
            <p:nvPr/>
          </p:nvSpPr>
          <p:spPr>
            <a:xfrm>
              <a:off x="7968449" y="5330071"/>
              <a:ext cx="3987281" cy="1188932"/>
            </a:xfrm>
            <a:prstGeom prst="cloudCallout">
              <a:avLst>
                <a:gd name="adj1" fmla="val 19887"/>
                <a:gd name="adj2" fmla="val -623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僕は小さいから</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いつも食べてるよ。</a:t>
              </a:r>
            </a:p>
          </p:txBody>
        </p:sp>
      </p:grpSp>
    </p:spTree>
    <p:extLst>
      <p:ext uri="{BB962C8B-B14F-4D97-AF65-F5344CB8AC3E}">
        <p14:creationId xmlns:p14="http://schemas.microsoft.com/office/powerpoint/2010/main" val="22901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9AFF108-CA80-46BD-9BBA-0ABE8A6FD701}"/>
              </a:ext>
            </a:extLst>
          </p:cNvPr>
          <p:cNvSpPr txBox="1"/>
          <p:nvPr/>
        </p:nvSpPr>
        <p:spPr>
          <a:xfrm>
            <a:off x="900332" y="319261"/>
            <a:ext cx="9622301" cy="646331"/>
          </a:xfrm>
          <a:prstGeom prst="rect">
            <a:avLst/>
          </a:prstGeom>
          <a:noFill/>
          <a:ln w="76200">
            <a:solidFill>
              <a:srgbClr val="002060"/>
            </a:solidFill>
            <a:prstDash val="dashDot"/>
          </a:ln>
        </p:spPr>
        <p:txBody>
          <a:bodyPr wrap="square" rtlCol="0">
            <a:spAutoFit/>
          </a:bodyPr>
          <a:lstStyle/>
          <a:p>
            <a:r>
              <a:rPr kumimoji="1" lang="en-US" altLang="ja-JP" sz="3600" dirty="0">
                <a:latin typeface="HG丸ｺﾞｼｯｸM-PRO" panose="020F0600000000000000" pitchFamily="50" charset="-128"/>
                <a:ea typeface="HG丸ｺﾞｼｯｸM-PRO" panose="020F0600000000000000" pitchFamily="50" charset="-128"/>
              </a:rPr>
              <a:t>BMI</a:t>
            </a:r>
            <a:r>
              <a:rPr kumimoji="1" lang="ja-JP" altLang="en-US" sz="3600" dirty="0">
                <a:latin typeface="HG丸ｺﾞｼｯｸM-PRO" panose="020F0600000000000000" pitchFamily="50" charset="-128"/>
                <a:ea typeface="HG丸ｺﾞｼｯｸM-PRO" panose="020F0600000000000000" pitchFamily="50" charset="-128"/>
              </a:rPr>
              <a:t>＝体重（㎏）</a:t>
            </a:r>
            <a:r>
              <a:rPr kumimoji="1" lang="en-US" altLang="ja-JP" sz="3600" dirty="0">
                <a:latin typeface="HG丸ｺﾞｼｯｸM-PRO" panose="020F0600000000000000" pitchFamily="50" charset="-128"/>
                <a:ea typeface="HG丸ｺﾞｼｯｸM-PRO" panose="020F0600000000000000" pitchFamily="50" charset="-128"/>
              </a:rPr>
              <a:t>÷</a:t>
            </a:r>
            <a:r>
              <a:rPr kumimoji="1" lang="ja-JP" altLang="en-US" sz="3600" dirty="0">
                <a:latin typeface="HG丸ｺﾞｼｯｸM-PRO" panose="020F0600000000000000" pitchFamily="50" charset="-128"/>
                <a:ea typeface="HG丸ｺﾞｼｯｸM-PRO" panose="020F0600000000000000" pitchFamily="50" charset="-128"/>
              </a:rPr>
              <a:t>身長（ｍ）</a:t>
            </a:r>
            <a:r>
              <a:rPr kumimoji="1" lang="en-US" altLang="ja-JP" sz="3600" dirty="0">
                <a:latin typeface="HG丸ｺﾞｼｯｸM-PRO" panose="020F0600000000000000" pitchFamily="50" charset="-128"/>
                <a:ea typeface="HG丸ｺﾞｼｯｸM-PRO" panose="020F0600000000000000" pitchFamily="50" charset="-128"/>
              </a:rPr>
              <a:t>÷</a:t>
            </a:r>
            <a:r>
              <a:rPr kumimoji="1" lang="ja-JP" altLang="en-US" sz="3600" dirty="0">
                <a:latin typeface="HG丸ｺﾞｼｯｸM-PRO" panose="020F0600000000000000" pitchFamily="50" charset="-128"/>
                <a:ea typeface="HG丸ｺﾞｼｯｸM-PRO" panose="020F0600000000000000" pitchFamily="50" charset="-128"/>
              </a:rPr>
              <a:t>身長（ｍ）</a:t>
            </a:r>
          </a:p>
        </p:txBody>
      </p:sp>
      <p:pic>
        <p:nvPicPr>
          <p:cNvPr id="6" name="図 5">
            <a:extLst>
              <a:ext uri="{FF2B5EF4-FFF2-40B4-BE49-F238E27FC236}">
                <a16:creationId xmlns:a16="http://schemas.microsoft.com/office/drawing/2014/main" id="{CE36B527-083D-4CC5-9132-F0FAD53E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58" y="4382086"/>
            <a:ext cx="1536192" cy="2286000"/>
          </a:xfrm>
          <a:prstGeom prst="rect">
            <a:avLst/>
          </a:prstGeom>
        </p:spPr>
      </p:pic>
      <p:sp>
        <p:nvSpPr>
          <p:cNvPr id="7" name="思考の吹き出し: 雲形 6">
            <a:extLst>
              <a:ext uri="{FF2B5EF4-FFF2-40B4-BE49-F238E27FC236}">
                <a16:creationId xmlns:a16="http://schemas.microsoft.com/office/drawing/2014/main" id="{3FB63675-2DB8-4050-A3F2-2BCE1AB6EE0E}"/>
              </a:ext>
            </a:extLst>
          </p:cNvPr>
          <p:cNvSpPr/>
          <p:nvPr/>
        </p:nvSpPr>
        <p:spPr>
          <a:xfrm>
            <a:off x="239150" y="1448790"/>
            <a:ext cx="5613009" cy="2964557"/>
          </a:xfrm>
          <a:prstGeom prst="cloudCallout">
            <a:avLst>
              <a:gd name="adj1" fmla="val -21918"/>
              <a:gd name="adj2" fmla="val 50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BMI</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が１８以下は</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a:t>
            </a:r>
            <a:r>
              <a:rPr lang="ja-JP" altLang="en-US" sz="2400" dirty="0">
                <a:solidFill>
                  <a:schemeClr val="tx1"/>
                </a:solidFill>
                <a:latin typeface="HG丸ｺﾞｼｯｸM-PRO" panose="020F0600000000000000" pitchFamily="50" charset="-128"/>
                <a:ea typeface="HG丸ｺﾞｼｯｸM-PRO" panose="020F0600000000000000" pitchFamily="50" charset="-128"/>
              </a:rPr>
              <a:t>痩せ</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すぎ」だって！</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でも何がいけないの？</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細い方が</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カッコいい</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んじゃない？</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走れるんじゃない？</a:t>
            </a:r>
          </a:p>
        </p:txBody>
      </p:sp>
      <p:grpSp>
        <p:nvGrpSpPr>
          <p:cNvPr id="2" name="グループ化 1">
            <a:extLst>
              <a:ext uri="{FF2B5EF4-FFF2-40B4-BE49-F238E27FC236}">
                <a16:creationId xmlns:a16="http://schemas.microsoft.com/office/drawing/2014/main" id="{BAA05CD8-AFB8-2523-A50E-E261A25CCFF8}"/>
              </a:ext>
            </a:extLst>
          </p:cNvPr>
          <p:cNvGrpSpPr/>
          <p:nvPr/>
        </p:nvGrpSpPr>
        <p:grpSpPr>
          <a:xfrm>
            <a:off x="6096000" y="1796756"/>
            <a:ext cx="6817876" cy="5061244"/>
            <a:chOff x="6096000" y="1796756"/>
            <a:chExt cx="6817876" cy="5061244"/>
          </a:xfrm>
        </p:grpSpPr>
        <p:pic>
          <p:nvPicPr>
            <p:cNvPr id="9" name="図 8">
              <a:extLst>
                <a:ext uri="{FF2B5EF4-FFF2-40B4-BE49-F238E27FC236}">
                  <a16:creationId xmlns:a16="http://schemas.microsoft.com/office/drawing/2014/main" id="{0C85F435-F0A0-49B0-AB51-4D2A510BA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2788" y="2658794"/>
              <a:ext cx="3501088" cy="4199206"/>
            </a:xfrm>
            <a:prstGeom prst="rect">
              <a:avLst/>
            </a:prstGeom>
          </p:spPr>
        </p:pic>
        <p:sp>
          <p:nvSpPr>
            <p:cNvPr id="10" name="吹き出し: 円形 9">
              <a:extLst>
                <a:ext uri="{FF2B5EF4-FFF2-40B4-BE49-F238E27FC236}">
                  <a16:creationId xmlns:a16="http://schemas.microsoft.com/office/drawing/2014/main" id="{FFB8C456-EBFC-49DD-A71B-B438A2007D2A}"/>
                </a:ext>
              </a:extLst>
            </p:cNvPr>
            <p:cNvSpPr/>
            <p:nvPr/>
          </p:nvSpPr>
          <p:spPr>
            <a:xfrm>
              <a:off x="6096000" y="1796756"/>
              <a:ext cx="3948331" cy="2461846"/>
            </a:xfrm>
            <a:prstGeom prst="wedgeEllipseCallout">
              <a:avLst>
                <a:gd name="adj1" fmla="val 62199"/>
                <a:gd name="adj2" fmla="val 1718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月経がある？</a:t>
              </a:r>
              <a:endParaRPr kumimoji="1"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練習が足りん！！</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あと</a:t>
              </a:r>
              <a:r>
                <a:rPr kumimoji="1" lang="ja-JP" altLang="en-US" sz="2400" dirty="0">
                  <a:latin typeface="BIZ UDPゴシック" panose="020B0400000000000000" pitchFamily="50" charset="-128"/>
                  <a:ea typeface="BIZ UDPゴシック" panose="020B0400000000000000" pitchFamily="50" charset="-128"/>
                </a:rPr>
                <a:t>グラウンド</a:t>
              </a:r>
              <a:endParaRPr kumimoji="1" lang="en-US" altLang="ja-JP" sz="2400" dirty="0">
                <a:latin typeface="BIZ UDPゴシック" panose="020B0400000000000000" pitchFamily="50" charset="-128"/>
                <a:ea typeface="BIZ UDPゴシック" panose="020B0400000000000000" pitchFamily="50" charset="-128"/>
              </a:endParaRPr>
            </a:p>
            <a:p>
              <a:pPr algn="ctr"/>
              <a:r>
                <a:rPr kumimoji="1" lang="ja-JP" altLang="en-US" sz="2400" dirty="0">
                  <a:latin typeface="BIZ UDPゴシック" panose="020B0400000000000000" pitchFamily="50" charset="-128"/>
                  <a:ea typeface="BIZ UDPゴシック" panose="020B0400000000000000" pitchFamily="50" charset="-128"/>
                </a:rPr>
                <a:t>１０周だ！！</a:t>
              </a:r>
            </a:p>
          </p:txBody>
        </p:sp>
      </p:grpSp>
      <p:grpSp>
        <p:nvGrpSpPr>
          <p:cNvPr id="4" name="グループ化 3">
            <a:extLst>
              <a:ext uri="{FF2B5EF4-FFF2-40B4-BE49-F238E27FC236}">
                <a16:creationId xmlns:a16="http://schemas.microsoft.com/office/drawing/2014/main" id="{B839C8F2-24EA-3C8D-3A69-53B44C102AE7}"/>
              </a:ext>
            </a:extLst>
          </p:cNvPr>
          <p:cNvGrpSpPr/>
          <p:nvPr/>
        </p:nvGrpSpPr>
        <p:grpSpPr>
          <a:xfrm>
            <a:off x="4797862" y="4698609"/>
            <a:ext cx="3910040" cy="1503667"/>
            <a:chOff x="4797862" y="4698609"/>
            <a:chExt cx="3910040" cy="1503667"/>
          </a:xfrm>
        </p:grpSpPr>
        <p:pic>
          <p:nvPicPr>
            <p:cNvPr id="12" name="図 11">
              <a:extLst>
                <a:ext uri="{FF2B5EF4-FFF2-40B4-BE49-F238E27FC236}">
                  <a16:creationId xmlns:a16="http://schemas.microsoft.com/office/drawing/2014/main" id="{66BCA7BF-71C4-4225-B64E-FDEEE3CDF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862" y="4847895"/>
              <a:ext cx="1470862" cy="1354381"/>
            </a:xfrm>
            <a:prstGeom prst="rect">
              <a:avLst/>
            </a:prstGeom>
          </p:spPr>
        </p:pic>
        <p:sp>
          <p:nvSpPr>
            <p:cNvPr id="13" name="吹き出し: 四角形 12">
              <a:extLst>
                <a:ext uri="{FF2B5EF4-FFF2-40B4-BE49-F238E27FC236}">
                  <a16:creationId xmlns:a16="http://schemas.microsoft.com/office/drawing/2014/main" id="{D2F10BED-8601-4F0D-8D3A-69A231C600D5}"/>
                </a:ext>
              </a:extLst>
            </p:cNvPr>
            <p:cNvSpPr/>
            <p:nvPr/>
          </p:nvSpPr>
          <p:spPr>
            <a:xfrm>
              <a:off x="6625883" y="4698609"/>
              <a:ext cx="2082019" cy="1041009"/>
            </a:xfrm>
            <a:prstGeom prst="wedgeRectCallout">
              <a:avLst>
                <a:gd name="adj1" fmla="val -64076"/>
                <a:gd name="adj2" fmla="val 260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こんなコーチは</a:t>
              </a:r>
              <a:endParaRPr kumimoji="1" lang="en-US" altLang="ja-JP" dirty="0"/>
            </a:p>
            <a:p>
              <a:pPr algn="ctr"/>
              <a:r>
                <a:rPr kumimoji="1" lang="ja-JP" altLang="en-US" dirty="0"/>
                <a:t>ごめんだニャン</a:t>
              </a:r>
            </a:p>
          </p:txBody>
        </p:sp>
      </p:grpSp>
    </p:spTree>
    <p:extLst>
      <p:ext uri="{BB962C8B-B14F-4D97-AF65-F5344CB8AC3E}">
        <p14:creationId xmlns:p14="http://schemas.microsoft.com/office/powerpoint/2010/main" val="292944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顔色が悪い人のイラスト（女性） | かわいいフリー素材集 いらすとや">
            <a:extLst>
              <a:ext uri="{FF2B5EF4-FFF2-40B4-BE49-F238E27FC236}">
                <a16:creationId xmlns:a16="http://schemas.microsoft.com/office/drawing/2014/main" id="{3C3D044E-CBA0-48B4-B601-889C1D72A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110" y="570749"/>
            <a:ext cx="2057400" cy="2219325"/>
          </a:xfrm>
          <a:prstGeom prst="rect">
            <a:avLst/>
          </a:prstGeom>
          <a:noFill/>
          <a:extLst>
            <a:ext uri="{909E8E84-426E-40DD-AFC4-6F175D3DCCD1}">
              <a14:hiddenFill xmlns:a14="http://schemas.microsoft.com/office/drawing/2010/main">
                <a:solidFill>
                  <a:srgbClr val="FFFFFF"/>
                </a:solidFill>
              </a14:hiddenFill>
            </a:ext>
          </a:extLst>
        </p:spPr>
      </p:pic>
      <p:sp>
        <p:nvSpPr>
          <p:cNvPr id="2" name="思考の吹き出し: 雲形 1">
            <a:extLst>
              <a:ext uri="{FF2B5EF4-FFF2-40B4-BE49-F238E27FC236}">
                <a16:creationId xmlns:a16="http://schemas.microsoft.com/office/drawing/2014/main" id="{A1AC12AC-9139-440F-8770-AECBE4CFE068}"/>
              </a:ext>
            </a:extLst>
          </p:cNvPr>
          <p:cNvSpPr/>
          <p:nvPr/>
        </p:nvSpPr>
        <p:spPr>
          <a:xfrm>
            <a:off x="5328557" y="67809"/>
            <a:ext cx="3352800" cy="1946251"/>
          </a:xfrm>
          <a:prstGeom prst="cloudCallout">
            <a:avLst>
              <a:gd name="adj1" fmla="val 61036"/>
              <a:gd name="adj2" fmla="val 4077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もう疲れたし</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生理だし</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休みたい</a:t>
            </a:r>
          </a:p>
        </p:txBody>
      </p:sp>
      <p:grpSp>
        <p:nvGrpSpPr>
          <p:cNvPr id="4" name="グループ化 3">
            <a:extLst>
              <a:ext uri="{FF2B5EF4-FFF2-40B4-BE49-F238E27FC236}">
                <a16:creationId xmlns:a16="http://schemas.microsoft.com/office/drawing/2014/main" id="{7D7D3B13-F627-F3AD-AB4A-0FED6F96A40A}"/>
              </a:ext>
            </a:extLst>
          </p:cNvPr>
          <p:cNvGrpSpPr/>
          <p:nvPr/>
        </p:nvGrpSpPr>
        <p:grpSpPr>
          <a:xfrm>
            <a:off x="-75051" y="2646947"/>
            <a:ext cx="12267051" cy="3803022"/>
            <a:chOff x="-75051" y="2646947"/>
            <a:chExt cx="12267051" cy="3803022"/>
          </a:xfrm>
        </p:grpSpPr>
        <p:pic>
          <p:nvPicPr>
            <p:cNvPr id="3076" name="Picture 4" descr="やる気に燃える人のイラスト（男性） | かわいいフリー素材集 いらすとや">
              <a:extLst>
                <a:ext uri="{FF2B5EF4-FFF2-40B4-BE49-F238E27FC236}">
                  <a16:creationId xmlns:a16="http://schemas.microsoft.com/office/drawing/2014/main" id="{1838C8DB-D48D-4A23-B402-EC1AE41FC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1" y="2646947"/>
              <a:ext cx="7229830" cy="3803022"/>
            </a:xfrm>
            <a:prstGeom prst="rect">
              <a:avLst/>
            </a:prstGeom>
            <a:noFill/>
            <a:extLst>
              <a:ext uri="{909E8E84-426E-40DD-AFC4-6F175D3DCCD1}">
                <a14:hiddenFill xmlns:a14="http://schemas.microsoft.com/office/drawing/2010/main">
                  <a:solidFill>
                    <a:srgbClr val="FFFFFF"/>
                  </a:solidFill>
                </a14:hiddenFill>
              </a:ext>
            </a:extLst>
          </p:spPr>
        </p:pic>
        <p:sp>
          <p:nvSpPr>
            <p:cNvPr id="3" name="吹き出し: 四角形 2">
              <a:extLst>
                <a:ext uri="{FF2B5EF4-FFF2-40B4-BE49-F238E27FC236}">
                  <a16:creationId xmlns:a16="http://schemas.microsoft.com/office/drawing/2014/main" id="{8A43708C-0A1D-4D0E-96A6-F45662117433}"/>
                </a:ext>
              </a:extLst>
            </p:cNvPr>
            <p:cNvSpPr/>
            <p:nvPr/>
          </p:nvSpPr>
          <p:spPr>
            <a:xfrm>
              <a:off x="7004957" y="3184297"/>
              <a:ext cx="5187043" cy="2857274"/>
            </a:xfrm>
            <a:prstGeom prst="wedgeRectCallout">
              <a:avLst>
                <a:gd name="adj1" fmla="val -62412"/>
                <a:gd name="adj2" fmla="val 294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3200" dirty="0">
                  <a:latin typeface="HG丸ｺﾞｼｯｸM-PRO" panose="020F0600000000000000" pitchFamily="50" charset="-128"/>
                  <a:ea typeface="HG丸ｺﾞｼｯｸM-PRO" panose="020F0600000000000000" pitchFamily="50" charset="-128"/>
                </a:rPr>
                <a:t>何を言っているの。</a:t>
              </a:r>
              <a:endParaRPr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せいりですって！！</a:t>
              </a:r>
              <a:endParaRPr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わたしらのころは</a:t>
              </a:r>
              <a:endParaRPr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許されなかったよ。</a:t>
              </a:r>
              <a:endParaRPr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まだまだ練習が足りん！！</a:t>
              </a:r>
              <a:endParaRPr kumimoji="1" lang="ja-JP" altLang="en-US" sz="32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68749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1771</Words>
  <Application>Microsoft Office PowerPoint</Application>
  <PresentationFormat>ワイド画面</PresentationFormat>
  <Paragraphs>331</Paragraphs>
  <Slides>34</Slides>
  <Notes>29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BIZ UDPゴシック</vt:lpstr>
      <vt:lpstr>HGP創英角ﾎﾟｯﾌﾟ体</vt:lpstr>
      <vt:lpstr>HGS創英角ﾎﾟｯﾌﾟ体</vt:lpstr>
      <vt:lpstr>HG丸ｺﾞｼｯｸM-PRO</vt:lpstr>
      <vt:lpstr>游ゴシック</vt:lpstr>
      <vt:lpstr>游ゴシック Light</vt:lpstr>
      <vt:lpstr>Arial</vt:lpstr>
      <vt:lpstr>Wingdings</vt:lpstr>
      <vt:lpstr>Office テーマ</vt:lpstr>
      <vt:lpstr>鈴鹿市の中学♡高校の 女性アスリートさんへ 産婦人科医からのアドバイス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女性アスリートさんへの 産婦人科医からのアドバイス</dc:title>
  <dc:creator>ASAKO OGAWA</dc:creator>
  <cp:lastModifiedBy>GokisoLC</cp:lastModifiedBy>
  <cp:revision>78</cp:revision>
  <dcterms:created xsi:type="dcterms:W3CDTF">2019-07-30T14:03:55Z</dcterms:created>
  <dcterms:modified xsi:type="dcterms:W3CDTF">2024-12-06T02:29:19Z</dcterms:modified>
</cp:coreProperties>
</file>